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67" r:id="rId4"/>
    <p:sldId id="270" r:id="rId5"/>
    <p:sldId id="269" r:id="rId6"/>
    <p:sldId id="266"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1" r:id="rId37"/>
    <p:sldId id="30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24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60" d="100"/>
          <a:sy n="60" d="100"/>
        </p:scale>
        <p:origin x="78" y="13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E4C57F-F7FB-4B17-BED6-E6A5C2E085D8}" type="datetimeFigureOut">
              <a:rPr lang="en-GB" smtClean="0"/>
              <a:t>19/08/2026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D6C35-CA8D-43E3-965A-DB34CE0F58C4}" type="slidenum">
              <a:rPr lang="en-GB" smtClean="0"/>
              <a:t>‹#›</a:t>
            </a:fld>
            <a:endParaRPr lang="en-GB"/>
          </a:p>
        </p:txBody>
      </p:sp>
    </p:spTree>
    <p:extLst>
      <p:ext uri="{BB962C8B-B14F-4D97-AF65-F5344CB8AC3E}">
        <p14:creationId xmlns:p14="http://schemas.microsoft.com/office/powerpoint/2010/main" val="370718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8D6C35-CA8D-43E3-965A-DB34CE0F58C4}" type="slidenum">
              <a:rPr lang="en-GB" smtClean="0"/>
              <a:t>1</a:t>
            </a:fld>
            <a:endParaRPr lang="en-GB"/>
          </a:p>
        </p:txBody>
      </p:sp>
    </p:spTree>
    <p:extLst>
      <p:ext uri="{BB962C8B-B14F-4D97-AF65-F5344CB8AC3E}">
        <p14:creationId xmlns:p14="http://schemas.microsoft.com/office/powerpoint/2010/main" val="2189480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DABFC-429F-D1CA-52C2-063552B6A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00317F-ECCD-004F-A6E1-90376F032E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513C49-582C-AA67-CB38-DCB0E84473D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8E4F68-37BD-598E-2AB2-08386AE37FEF}"/>
              </a:ext>
            </a:extLst>
          </p:cNvPr>
          <p:cNvSpPr>
            <a:spLocks noGrp="1"/>
          </p:cNvSpPr>
          <p:nvPr>
            <p:ph type="sldNum" sz="quarter" idx="5"/>
          </p:nvPr>
        </p:nvSpPr>
        <p:spPr/>
        <p:txBody>
          <a:bodyPr/>
          <a:lstStyle/>
          <a:p>
            <a:fld id="{248D6C35-CA8D-43E3-965A-DB34CE0F58C4}" type="slidenum">
              <a:rPr lang="en-GB" smtClean="0"/>
              <a:t>10</a:t>
            </a:fld>
            <a:endParaRPr lang="en-GB"/>
          </a:p>
        </p:txBody>
      </p:sp>
    </p:spTree>
    <p:extLst>
      <p:ext uri="{BB962C8B-B14F-4D97-AF65-F5344CB8AC3E}">
        <p14:creationId xmlns:p14="http://schemas.microsoft.com/office/powerpoint/2010/main" val="168754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D7A12-43A7-9A2A-3832-F196BB169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C74-0411-6D70-646C-FA40E2D9AE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949490-2E3B-799F-9917-7AC0B999FA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46695D6-B283-09B3-D7F9-BA75F2379115}"/>
              </a:ext>
            </a:extLst>
          </p:cNvPr>
          <p:cNvSpPr>
            <a:spLocks noGrp="1"/>
          </p:cNvSpPr>
          <p:nvPr>
            <p:ph type="sldNum" sz="quarter" idx="5"/>
          </p:nvPr>
        </p:nvSpPr>
        <p:spPr/>
        <p:txBody>
          <a:bodyPr/>
          <a:lstStyle/>
          <a:p>
            <a:fld id="{248D6C35-CA8D-43E3-965A-DB34CE0F58C4}" type="slidenum">
              <a:rPr lang="en-GB" smtClean="0"/>
              <a:t>11</a:t>
            </a:fld>
            <a:endParaRPr lang="en-GB"/>
          </a:p>
        </p:txBody>
      </p:sp>
    </p:spTree>
    <p:extLst>
      <p:ext uri="{BB962C8B-B14F-4D97-AF65-F5344CB8AC3E}">
        <p14:creationId xmlns:p14="http://schemas.microsoft.com/office/powerpoint/2010/main" val="3919769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CAF8D-FFC8-D54D-6BB5-615738DD2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EDC63-D82C-8B8D-645C-6D3F491D1F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32BDC0-414A-CA01-5311-CB60B33C7E2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4A9D8F-F0B6-E699-30B2-00B676FE6D10}"/>
              </a:ext>
            </a:extLst>
          </p:cNvPr>
          <p:cNvSpPr>
            <a:spLocks noGrp="1"/>
          </p:cNvSpPr>
          <p:nvPr>
            <p:ph type="sldNum" sz="quarter" idx="5"/>
          </p:nvPr>
        </p:nvSpPr>
        <p:spPr/>
        <p:txBody>
          <a:bodyPr/>
          <a:lstStyle/>
          <a:p>
            <a:fld id="{248D6C35-CA8D-43E3-965A-DB34CE0F58C4}" type="slidenum">
              <a:rPr lang="en-GB" smtClean="0"/>
              <a:t>12</a:t>
            </a:fld>
            <a:endParaRPr lang="en-GB"/>
          </a:p>
        </p:txBody>
      </p:sp>
    </p:spTree>
    <p:extLst>
      <p:ext uri="{BB962C8B-B14F-4D97-AF65-F5344CB8AC3E}">
        <p14:creationId xmlns:p14="http://schemas.microsoft.com/office/powerpoint/2010/main" val="3249973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23510-5D2E-4FAE-4062-43091CF03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424B25-CC89-9876-2689-1EB3E3BDC0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201DD-6B4F-C662-D428-0226B306CFD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3A4EAE8-CE50-C601-2714-33C4B917C30B}"/>
              </a:ext>
            </a:extLst>
          </p:cNvPr>
          <p:cNvSpPr>
            <a:spLocks noGrp="1"/>
          </p:cNvSpPr>
          <p:nvPr>
            <p:ph type="sldNum" sz="quarter" idx="5"/>
          </p:nvPr>
        </p:nvSpPr>
        <p:spPr/>
        <p:txBody>
          <a:bodyPr/>
          <a:lstStyle/>
          <a:p>
            <a:fld id="{248D6C35-CA8D-43E3-965A-DB34CE0F58C4}" type="slidenum">
              <a:rPr lang="en-GB" smtClean="0"/>
              <a:t>13</a:t>
            </a:fld>
            <a:endParaRPr lang="en-GB"/>
          </a:p>
        </p:txBody>
      </p:sp>
    </p:spTree>
    <p:extLst>
      <p:ext uri="{BB962C8B-B14F-4D97-AF65-F5344CB8AC3E}">
        <p14:creationId xmlns:p14="http://schemas.microsoft.com/office/powerpoint/2010/main" val="29817594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E0CD6-57A7-0577-55A8-F61AD0F82E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0C70A-C9A7-D8B0-2724-C2E97B3C73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303819-94F9-E660-DD78-311F1D588A8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665F03-3DE2-2ECF-1304-9A4EB5004833}"/>
              </a:ext>
            </a:extLst>
          </p:cNvPr>
          <p:cNvSpPr>
            <a:spLocks noGrp="1"/>
          </p:cNvSpPr>
          <p:nvPr>
            <p:ph type="sldNum" sz="quarter" idx="5"/>
          </p:nvPr>
        </p:nvSpPr>
        <p:spPr/>
        <p:txBody>
          <a:bodyPr/>
          <a:lstStyle/>
          <a:p>
            <a:fld id="{248D6C35-CA8D-43E3-965A-DB34CE0F58C4}" type="slidenum">
              <a:rPr lang="en-GB" smtClean="0"/>
              <a:t>14</a:t>
            </a:fld>
            <a:endParaRPr lang="en-GB"/>
          </a:p>
        </p:txBody>
      </p:sp>
    </p:spTree>
    <p:extLst>
      <p:ext uri="{BB962C8B-B14F-4D97-AF65-F5344CB8AC3E}">
        <p14:creationId xmlns:p14="http://schemas.microsoft.com/office/powerpoint/2010/main" val="40814260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C6048-28A4-5BE4-CC28-CDB850087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F69BC0-F100-527E-A131-7E6A9281D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98B0D9-AD35-FFCB-94A8-60925FF6D10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AEB505-47CE-EBC4-2559-AFB5929CCB0B}"/>
              </a:ext>
            </a:extLst>
          </p:cNvPr>
          <p:cNvSpPr>
            <a:spLocks noGrp="1"/>
          </p:cNvSpPr>
          <p:nvPr>
            <p:ph type="sldNum" sz="quarter" idx="5"/>
          </p:nvPr>
        </p:nvSpPr>
        <p:spPr/>
        <p:txBody>
          <a:bodyPr/>
          <a:lstStyle/>
          <a:p>
            <a:fld id="{248D6C35-CA8D-43E3-965A-DB34CE0F58C4}" type="slidenum">
              <a:rPr lang="en-GB" smtClean="0"/>
              <a:t>15</a:t>
            </a:fld>
            <a:endParaRPr lang="en-GB"/>
          </a:p>
        </p:txBody>
      </p:sp>
    </p:spTree>
    <p:extLst>
      <p:ext uri="{BB962C8B-B14F-4D97-AF65-F5344CB8AC3E}">
        <p14:creationId xmlns:p14="http://schemas.microsoft.com/office/powerpoint/2010/main" val="17694451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9E6DA-0F5C-E9F6-5CB2-F99BA646C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9692D-4A73-29DD-A0BF-A83335220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E48A50-0EC7-F150-B387-92223395280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C6F6085-9E22-D738-1176-73902B673CFE}"/>
              </a:ext>
            </a:extLst>
          </p:cNvPr>
          <p:cNvSpPr>
            <a:spLocks noGrp="1"/>
          </p:cNvSpPr>
          <p:nvPr>
            <p:ph type="sldNum" sz="quarter" idx="5"/>
          </p:nvPr>
        </p:nvSpPr>
        <p:spPr/>
        <p:txBody>
          <a:bodyPr/>
          <a:lstStyle/>
          <a:p>
            <a:fld id="{248D6C35-CA8D-43E3-965A-DB34CE0F58C4}" type="slidenum">
              <a:rPr lang="en-GB" smtClean="0"/>
              <a:t>16</a:t>
            </a:fld>
            <a:endParaRPr lang="en-GB"/>
          </a:p>
        </p:txBody>
      </p:sp>
    </p:spTree>
    <p:extLst>
      <p:ext uri="{BB962C8B-B14F-4D97-AF65-F5344CB8AC3E}">
        <p14:creationId xmlns:p14="http://schemas.microsoft.com/office/powerpoint/2010/main" val="28718151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86FEC-8CCD-6519-6C7E-9D8C0D663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8478D-5011-78F7-5DCB-526BE1DC33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17D21-D1D5-B0A2-E42F-7D174F0D56D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86B5F27-9052-25BB-C616-ADC27AEBB519}"/>
              </a:ext>
            </a:extLst>
          </p:cNvPr>
          <p:cNvSpPr>
            <a:spLocks noGrp="1"/>
          </p:cNvSpPr>
          <p:nvPr>
            <p:ph type="sldNum" sz="quarter" idx="5"/>
          </p:nvPr>
        </p:nvSpPr>
        <p:spPr/>
        <p:txBody>
          <a:bodyPr/>
          <a:lstStyle/>
          <a:p>
            <a:fld id="{248D6C35-CA8D-43E3-965A-DB34CE0F58C4}" type="slidenum">
              <a:rPr lang="en-GB" smtClean="0"/>
              <a:t>17</a:t>
            </a:fld>
            <a:endParaRPr lang="en-GB"/>
          </a:p>
        </p:txBody>
      </p:sp>
    </p:spTree>
    <p:extLst>
      <p:ext uri="{BB962C8B-B14F-4D97-AF65-F5344CB8AC3E}">
        <p14:creationId xmlns:p14="http://schemas.microsoft.com/office/powerpoint/2010/main" val="10114892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089C3-35B6-26C1-6159-B0728561B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A8F66-19CD-D461-0AC2-ACC25BEA90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10A6A-2432-E631-6C7A-69A95728EB2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03DF45-EEB8-F71D-7E4F-6F126122C3B1}"/>
              </a:ext>
            </a:extLst>
          </p:cNvPr>
          <p:cNvSpPr>
            <a:spLocks noGrp="1"/>
          </p:cNvSpPr>
          <p:nvPr>
            <p:ph type="sldNum" sz="quarter" idx="5"/>
          </p:nvPr>
        </p:nvSpPr>
        <p:spPr/>
        <p:txBody>
          <a:bodyPr/>
          <a:lstStyle/>
          <a:p>
            <a:fld id="{248D6C35-CA8D-43E3-965A-DB34CE0F58C4}" type="slidenum">
              <a:rPr lang="en-GB" smtClean="0"/>
              <a:t>18</a:t>
            </a:fld>
            <a:endParaRPr lang="en-GB"/>
          </a:p>
        </p:txBody>
      </p:sp>
    </p:spTree>
    <p:extLst>
      <p:ext uri="{BB962C8B-B14F-4D97-AF65-F5344CB8AC3E}">
        <p14:creationId xmlns:p14="http://schemas.microsoft.com/office/powerpoint/2010/main" val="383647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8563B-D6FA-6248-F04D-63065ECCB4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8DDDCC-600A-7099-40D6-65D5BA2CA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74A4C-F434-5065-9C27-DFAF8ED119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1DB6C48-A91C-E253-4812-06EBE3A93D9F}"/>
              </a:ext>
            </a:extLst>
          </p:cNvPr>
          <p:cNvSpPr>
            <a:spLocks noGrp="1"/>
          </p:cNvSpPr>
          <p:nvPr>
            <p:ph type="sldNum" sz="quarter" idx="5"/>
          </p:nvPr>
        </p:nvSpPr>
        <p:spPr/>
        <p:txBody>
          <a:bodyPr/>
          <a:lstStyle/>
          <a:p>
            <a:fld id="{248D6C35-CA8D-43E3-965A-DB34CE0F58C4}" type="slidenum">
              <a:rPr lang="en-GB" smtClean="0"/>
              <a:t>19</a:t>
            </a:fld>
            <a:endParaRPr lang="en-GB"/>
          </a:p>
        </p:txBody>
      </p:sp>
    </p:spTree>
    <p:extLst>
      <p:ext uri="{BB962C8B-B14F-4D97-AF65-F5344CB8AC3E}">
        <p14:creationId xmlns:p14="http://schemas.microsoft.com/office/powerpoint/2010/main" val="2644167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8D6C35-CA8D-43E3-965A-DB34CE0F58C4}" type="slidenum">
              <a:rPr lang="en-GB" smtClean="0"/>
              <a:t>2</a:t>
            </a:fld>
            <a:endParaRPr lang="en-GB"/>
          </a:p>
        </p:txBody>
      </p:sp>
    </p:spTree>
    <p:extLst>
      <p:ext uri="{BB962C8B-B14F-4D97-AF65-F5344CB8AC3E}">
        <p14:creationId xmlns:p14="http://schemas.microsoft.com/office/powerpoint/2010/main" val="1371896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4A193-59C8-7E17-E21C-03E249012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10C96D-167B-6C10-AA65-EC2D8DA2A2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3FF1E5-B352-FE96-E06B-31F3E705EAA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4B6BD5-F5EE-DA38-EBA8-670F1BCADD0B}"/>
              </a:ext>
            </a:extLst>
          </p:cNvPr>
          <p:cNvSpPr>
            <a:spLocks noGrp="1"/>
          </p:cNvSpPr>
          <p:nvPr>
            <p:ph type="sldNum" sz="quarter" idx="5"/>
          </p:nvPr>
        </p:nvSpPr>
        <p:spPr/>
        <p:txBody>
          <a:bodyPr/>
          <a:lstStyle/>
          <a:p>
            <a:fld id="{248D6C35-CA8D-43E3-965A-DB34CE0F58C4}" type="slidenum">
              <a:rPr lang="en-GB" smtClean="0"/>
              <a:t>20</a:t>
            </a:fld>
            <a:endParaRPr lang="en-GB"/>
          </a:p>
        </p:txBody>
      </p:sp>
    </p:spTree>
    <p:extLst>
      <p:ext uri="{BB962C8B-B14F-4D97-AF65-F5344CB8AC3E}">
        <p14:creationId xmlns:p14="http://schemas.microsoft.com/office/powerpoint/2010/main" val="7366925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78821-B360-1CCA-79D9-A8CA06E597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DDD1E-89A6-EC6F-15FC-AA48EE6FB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7F6590-A64A-FB5F-091E-8AF197DC1EC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2387821-9050-BC40-8B83-7D076F93DB58}"/>
              </a:ext>
            </a:extLst>
          </p:cNvPr>
          <p:cNvSpPr>
            <a:spLocks noGrp="1"/>
          </p:cNvSpPr>
          <p:nvPr>
            <p:ph type="sldNum" sz="quarter" idx="5"/>
          </p:nvPr>
        </p:nvSpPr>
        <p:spPr/>
        <p:txBody>
          <a:bodyPr/>
          <a:lstStyle/>
          <a:p>
            <a:fld id="{248D6C35-CA8D-43E3-965A-DB34CE0F58C4}" type="slidenum">
              <a:rPr lang="en-GB" smtClean="0"/>
              <a:t>21</a:t>
            </a:fld>
            <a:endParaRPr lang="en-GB"/>
          </a:p>
        </p:txBody>
      </p:sp>
    </p:spTree>
    <p:extLst>
      <p:ext uri="{BB962C8B-B14F-4D97-AF65-F5344CB8AC3E}">
        <p14:creationId xmlns:p14="http://schemas.microsoft.com/office/powerpoint/2010/main" val="1460632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71274-47D5-7E38-525A-02F10C49A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A7106-CE74-C420-862D-BBEB55F99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C1551-DFC3-7531-259F-80C71202E4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You may wish to use the accompanying ‘Designed to Win’ student handout for this activity (Slide 37)</a:t>
            </a:r>
          </a:p>
          <a:p>
            <a:endParaRPr lang="en-GB" dirty="0"/>
          </a:p>
        </p:txBody>
      </p:sp>
      <p:sp>
        <p:nvSpPr>
          <p:cNvPr id="4" name="Slide Number Placeholder 3">
            <a:extLst>
              <a:ext uri="{FF2B5EF4-FFF2-40B4-BE49-F238E27FC236}">
                <a16:creationId xmlns:a16="http://schemas.microsoft.com/office/drawing/2014/main" id="{23AACE61-65B5-90BD-2917-5A2E86430EDE}"/>
              </a:ext>
            </a:extLst>
          </p:cNvPr>
          <p:cNvSpPr>
            <a:spLocks noGrp="1"/>
          </p:cNvSpPr>
          <p:nvPr>
            <p:ph type="sldNum" sz="quarter" idx="5"/>
          </p:nvPr>
        </p:nvSpPr>
        <p:spPr/>
        <p:txBody>
          <a:bodyPr/>
          <a:lstStyle/>
          <a:p>
            <a:fld id="{248D6C35-CA8D-43E3-965A-DB34CE0F58C4}" type="slidenum">
              <a:rPr lang="en-GB" smtClean="0"/>
              <a:t>22</a:t>
            </a:fld>
            <a:endParaRPr lang="en-GB"/>
          </a:p>
        </p:txBody>
      </p:sp>
    </p:spTree>
    <p:extLst>
      <p:ext uri="{BB962C8B-B14F-4D97-AF65-F5344CB8AC3E}">
        <p14:creationId xmlns:p14="http://schemas.microsoft.com/office/powerpoint/2010/main" val="3108018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81C34-E7BF-D076-A88B-371853EF50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196401-894D-6185-E875-85207D5240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2AE3A-B4AE-67F6-DE47-F934445E214F}"/>
              </a:ext>
            </a:extLst>
          </p:cNvPr>
          <p:cNvSpPr>
            <a:spLocks noGrp="1"/>
          </p:cNvSpPr>
          <p:nvPr>
            <p:ph type="body" idx="1"/>
          </p:nvPr>
        </p:nvSpPr>
        <p:spPr/>
        <p:txBody>
          <a:bodyPr/>
          <a:lstStyle/>
          <a:p>
            <a:r>
              <a:rPr lang="en-GB" b="1" dirty="0"/>
              <a:t>You may wish to use the accompanying ‘Designed to Win’ student handout for this activity. (Slide 37)</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Supersonic Flight – faster than the speed of sound</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Vertical take-off and landing – taking off and landing straight up or down without the need for runways. This is useful on ships, urban areas, forest clearings etc.</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Multi-role – can be used against air and ground targets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Continuous all-direction target detection and attack – targets can be detected 360 degrees around the aircraft and the weapons can lock on and track targets without having to point the aircraft at the target as is conventional</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Stealth technology – radar signals are deflected in different directions or absorbed making the F35 look no bigger than a golf ball on radar</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Helmet linked to sensors on the aircraft allow pilot to ‘see through the plane’ – works like live AR technology. Cameras on the outside of the aircraft are streamed to the helmet to give an all-round view</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High-speed data networking – collects and shares information immediately with allies on ground, in the air or at sea. This helps to stay connected and keep better control of the overall battlefield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dirty="0">
                <a:solidFill>
                  <a:srgbClr val="000000"/>
                </a:solidFill>
                <a:effectLst/>
                <a:latin typeface="Arial" panose="020B0604020202020204" pitchFamily="34" charset="0"/>
                <a:ea typeface="+mn-ea"/>
                <a:cs typeface="Arial" panose="020B0604020202020204" pitchFamily="34" charset="0"/>
              </a:rPr>
              <a:t>Electronic attack capabilities – can locate and track enemy forces, jam radio frequencies, attack networks and suppress enemy radars – as well as being less visible to radar the F35 can shut down or confuse enemy radar</a:t>
            </a:r>
          </a:p>
          <a:p>
            <a:pPr marL="228600" indent="-228600">
              <a:buAutoNum type="arabicPeriod"/>
            </a:pPr>
            <a:endParaRPr lang="en-GB" dirty="0"/>
          </a:p>
          <a:p>
            <a:pPr marL="0" indent="0">
              <a:buNone/>
            </a:pPr>
            <a:endParaRPr lang="en-GB" dirty="0"/>
          </a:p>
          <a:p>
            <a:pPr marL="228600" indent="-228600">
              <a:buAutoNum type="arabicPeriod"/>
            </a:pPr>
            <a:endParaRPr lang="en-GB" dirty="0"/>
          </a:p>
          <a:p>
            <a:endParaRPr lang="en-GB" dirty="0"/>
          </a:p>
        </p:txBody>
      </p:sp>
      <p:sp>
        <p:nvSpPr>
          <p:cNvPr id="4" name="Slide Number Placeholder 3">
            <a:extLst>
              <a:ext uri="{FF2B5EF4-FFF2-40B4-BE49-F238E27FC236}">
                <a16:creationId xmlns:a16="http://schemas.microsoft.com/office/drawing/2014/main" id="{FF2D5EC8-FCCF-45D8-49FF-6007AD411A27}"/>
              </a:ext>
            </a:extLst>
          </p:cNvPr>
          <p:cNvSpPr>
            <a:spLocks noGrp="1"/>
          </p:cNvSpPr>
          <p:nvPr>
            <p:ph type="sldNum" sz="quarter" idx="5"/>
          </p:nvPr>
        </p:nvSpPr>
        <p:spPr/>
        <p:txBody>
          <a:bodyPr/>
          <a:lstStyle/>
          <a:p>
            <a:fld id="{248D6C35-CA8D-43E3-965A-DB34CE0F58C4}" type="slidenum">
              <a:rPr lang="en-GB" smtClean="0"/>
              <a:t>23</a:t>
            </a:fld>
            <a:endParaRPr lang="en-GB"/>
          </a:p>
        </p:txBody>
      </p:sp>
    </p:spTree>
    <p:extLst>
      <p:ext uri="{BB962C8B-B14F-4D97-AF65-F5344CB8AC3E}">
        <p14:creationId xmlns:p14="http://schemas.microsoft.com/office/powerpoint/2010/main" val="9405971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F1F31-031E-76F2-17F7-2912A060C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435E0-2C5E-77DA-DF0A-9EDBC06F8D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4AD0E-6160-59D0-5995-B9FBAE0E96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You may wish to use the accompanying ‘Designed to Win’ handout for this activity. (Slide 37)</a:t>
            </a:r>
          </a:p>
          <a:p>
            <a:endParaRPr lang="en-GB" dirty="0"/>
          </a:p>
        </p:txBody>
      </p:sp>
      <p:sp>
        <p:nvSpPr>
          <p:cNvPr id="4" name="Slide Number Placeholder 3">
            <a:extLst>
              <a:ext uri="{FF2B5EF4-FFF2-40B4-BE49-F238E27FC236}">
                <a16:creationId xmlns:a16="http://schemas.microsoft.com/office/drawing/2014/main" id="{67D72633-AD76-D6EC-B8F5-C2EB5F409FEF}"/>
              </a:ext>
            </a:extLst>
          </p:cNvPr>
          <p:cNvSpPr>
            <a:spLocks noGrp="1"/>
          </p:cNvSpPr>
          <p:nvPr>
            <p:ph type="sldNum" sz="quarter" idx="5"/>
          </p:nvPr>
        </p:nvSpPr>
        <p:spPr/>
        <p:txBody>
          <a:bodyPr/>
          <a:lstStyle/>
          <a:p>
            <a:fld id="{248D6C35-CA8D-43E3-965A-DB34CE0F58C4}" type="slidenum">
              <a:rPr lang="en-GB" smtClean="0"/>
              <a:t>24</a:t>
            </a:fld>
            <a:endParaRPr lang="en-GB"/>
          </a:p>
        </p:txBody>
      </p:sp>
    </p:spTree>
    <p:extLst>
      <p:ext uri="{BB962C8B-B14F-4D97-AF65-F5344CB8AC3E}">
        <p14:creationId xmlns:p14="http://schemas.microsoft.com/office/powerpoint/2010/main" val="3135856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B667-1334-2858-0410-3E8615312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B6690-4288-213B-39BE-814889D84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FD297C-AF56-FBA2-A8F6-375B708B1D3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73CCB9E-8B42-B360-5867-224EB18D1E3E}"/>
              </a:ext>
            </a:extLst>
          </p:cNvPr>
          <p:cNvSpPr>
            <a:spLocks noGrp="1"/>
          </p:cNvSpPr>
          <p:nvPr>
            <p:ph type="sldNum" sz="quarter" idx="5"/>
          </p:nvPr>
        </p:nvSpPr>
        <p:spPr/>
        <p:txBody>
          <a:bodyPr/>
          <a:lstStyle/>
          <a:p>
            <a:fld id="{248D6C35-CA8D-43E3-965A-DB34CE0F58C4}" type="slidenum">
              <a:rPr lang="en-GB" smtClean="0"/>
              <a:t>25</a:t>
            </a:fld>
            <a:endParaRPr lang="en-GB"/>
          </a:p>
        </p:txBody>
      </p:sp>
    </p:spTree>
    <p:extLst>
      <p:ext uri="{BB962C8B-B14F-4D97-AF65-F5344CB8AC3E}">
        <p14:creationId xmlns:p14="http://schemas.microsoft.com/office/powerpoint/2010/main" val="38789317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8B1E8-22F0-B85B-6E4E-59A50A05A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A5FAD8-7476-0698-2C62-6D3533C45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E04AC-200A-B46B-2D55-8AFA0817403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3F9774B-B48A-0719-18B6-A6C14A024EA1}"/>
              </a:ext>
            </a:extLst>
          </p:cNvPr>
          <p:cNvSpPr>
            <a:spLocks noGrp="1"/>
          </p:cNvSpPr>
          <p:nvPr>
            <p:ph type="sldNum" sz="quarter" idx="5"/>
          </p:nvPr>
        </p:nvSpPr>
        <p:spPr/>
        <p:txBody>
          <a:bodyPr/>
          <a:lstStyle/>
          <a:p>
            <a:fld id="{248D6C35-CA8D-43E3-965A-DB34CE0F58C4}" type="slidenum">
              <a:rPr lang="en-GB" smtClean="0"/>
              <a:t>26</a:t>
            </a:fld>
            <a:endParaRPr lang="en-GB"/>
          </a:p>
        </p:txBody>
      </p:sp>
    </p:spTree>
    <p:extLst>
      <p:ext uri="{BB962C8B-B14F-4D97-AF65-F5344CB8AC3E}">
        <p14:creationId xmlns:p14="http://schemas.microsoft.com/office/powerpoint/2010/main" val="4158184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C3866-9055-5A9E-E6D8-40F94C7AE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18E6D7-0960-6CBD-A441-8818AB5E3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43539-7544-A390-BEC0-9062309316A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D83150-8F6D-0295-B2E8-03949D9BB50F}"/>
              </a:ext>
            </a:extLst>
          </p:cNvPr>
          <p:cNvSpPr>
            <a:spLocks noGrp="1"/>
          </p:cNvSpPr>
          <p:nvPr>
            <p:ph type="sldNum" sz="quarter" idx="5"/>
          </p:nvPr>
        </p:nvSpPr>
        <p:spPr/>
        <p:txBody>
          <a:bodyPr/>
          <a:lstStyle/>
          <a:p>
            <a:fld id="{248D6C35-CA8D-43E3-965A-DB34CE0F58C4}" type="slidenum">
              <a:rPr lang="en-GB" smtClean="0"/>
              <a:t>27</a:t>
            </a:fld>
            <a:endParaRPr lang="en-GB"/>
          </a:p>
        </p:txBody>
      </p:sp>
    </p:spTree>
    <p:extLst>
      <p:ext uri="{BB962C8B-B14F-4D97-AF65-F5344CB8AC3E}">
        <p14:creationId xmlns:p14="http://schemas.microsoft.com/office/powerpoint/2010/main" val="2794554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045A4-CD1D-1513-EEFE-0ED4C9726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30E07-0E2C-FFDF-CD9E-477A9924C9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13B6AE-179D-21A2-0D35-94C894E08E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Evidence suggests the suspect is at the location pointed out by the intelligence and that they are an eligible target. The issue is that the target appears to be at a busy market location where civilian presence will make the decision to strike more of an ethical dilemma. </a:t>
            </a:r>
          </a:p>
          <a:p>
            <a:endParaRPr lang="en-GB" dirty="0"/>
          </a:p>
        </p:txBody>
      </p:sp>
      <p:sp>
        <p:nvSpPr>
          <p:cNvPr id="4" name="Slide Number Placeholder 3">
            <a:extLst>
              <a:ext uri="{FF2B5EF4-FFF2-40B4-BE49-F238E27FC236}">
                <a16:creationId xmlns:a16="http://schemas.microsoft.com/office/drawing/2014/main" id="{F02127F0-A1C7-6F68-3B59-980F4D03C6CF}"/>
              </a:ext>
            </a:extLst>
          </p:cNvPr>
          <p:cNvSpPr>
            <a:spLocks noGrp="1"/>
          </p:cNvSpPr>
          <p:nvPr>
            <p:ph type="sldNum" sz="quarter" idx="5"/>
          </p:nvPr>
        </p:nvSpPr>
        <p:spPr/>
        <p:txBody>
          <a:bodyPr/>
          <a:lstStyle/>
          <a:p>
            <a:fld id="{248D6C35-CA8D-43E3-965A-DB34CE0F58C4}" type="slidenum">
              <a:rPr lang="en-GB" smtClean="0"/>
              <a:t>28</a:t>
            </a:fld>
            <a:endParaRPr lang="en-GB"/>
          </a:p>
        </p:txBody>
      </p:sp>
    </p:spTree>
    <p:extLst>
      <p:ext uri="{BB962C8B-B14F-4D97-AF65-F5344CB8AC3E}">
        <p14:creationId xmlns:p14="http://schemas.microsoft.com/office/powerpoint/2010/main" val="20436948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DECF6-1301-FDB7-E197-E1C9C2731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7F26A-B63E-15DD-D006-035E807D1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F0BB35-2E18-59FC-ED74-7C70825148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2EABDE7-A405-0AF9-A843-8125496952F8}"/>
              </a:ext>
            </a:extLst>
          </p:cNvPr>
          <p:cNvSpPr>
            <a:spLocks noGrp="1"/>
          </p:cNvSpPr>
          <p:nvPr>
            <p:ph type="sldNum" sz="quarter" idx="5"/>
          </p:nvPr>
        </p:nvSpPr>
        <p:spPr/>
        <p:txBody>
          <a:bodyPr/>
          <a:lstStyle/>
          <a:p>
            <a:fld id="{248D6C35-CA8D-43E3-965A-DB34CE0F58C4}" type="slidenum">
              <a:rPr lang="en-GB" smtClean="0"/>
              <a:t>29</a:t>
            </a:fld>
            <a:endParaRPr lang="en-GB"/>
          </a:p>
        </p:txBody>
      </p:sp>
    </p:spTree>
    <p:extLst>
      <p:ext uri="{BB962C8B-B14F-4D97-AF65-F5344CB8AC3E}">
        <p14:creationId xmlns:p14="http://schemas.microsoft.com/office/powerpoint/2010/main" val="3916632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6429-6D1F-B010-F6C6-211114F435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F71F61-8184-613E-353E-19ADCEC514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C3521-E4B0-6C59-3D92-1ACDB0FAF1B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BFC6C6A-EFD8-1BA2-1278-5E1F3B218CC5}"/>
              </a:ext>
            </a:extLst>
          </p:cNvPr>
          <p:cNvSpPr>
            <a:spLocks noGrp="1"/>
          </p:cNvSpPr>
          <p:nvPr>
            <p:ph type="sldNum" sz="quarter" idx="5"/>
          </p:nvPr>
        </p:nvSpPr>
        <p:spPr/>
        <p:txBody>
          <a:bodyPr/>
          <a:lstStyle/>
          <a:p>
            <a:fld id="{248D6C35-CA8D-43E3-965A-DB34CE0F58C4}" type="slidenum">
              <a:rPr lang="en-GB" smtClean="0"/>
              <a:t>3</a:t>
            </a:fld>
            <a:endParaRPr lang="en-GB"/>
          </a:p>
        </p:txBody>
      </p:sp>
    </p:spTree>
    <p:extLst>
      <p:ext uri="{BB962C8B-B14F-4D97-AF65-F5344CB8AC3E}">
        <p14:creationId xmlns:p14="http://schemas.microsoft.com/office/powerpoint/2010/main" val="19352017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D1805-AF42-CE76-904C-5014D697C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38569B-BE80-5DBA-0226-C3D35B74C8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BFD3F6-3D09-939D-F77A-6279D3F7EE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B38422C-D276-03CD-14C6-24E685E00795}"/>
              </a:ext>
            </a:extLst>
          </p:cNvPr>
          <p:cNvSpPr>
            <a:spLocks noGrp="1"/>
          </p:cNvSpPr>
          <p:nvPr>
            <p:ph type="sldNum" sz="quarter" idx="5"/>
          </p:nvPr>
        </p:nvSpPr>
        <p:spPr/>
        <p:txBody>
          <a:bodyPr/>
          <a:lstStyle/>
          <a:p>
            <a:fld id="{248D6C35-CA8D-43E3-965A-DB34CE0F58C4}" type="slidenum">
              <a:rPr lang="en-GB" smtClean="0"/>
              <a:t>30</a:t>
            </a:fld>
            <a:endParaRPr lang="en-GB"/>
          </a:p>
        </p:txBody>
      </p:sp>
    </p:spTree>
    <p:extLst>
      <p:ext uri="{BB962C8B-B14F-4D97-AF65-F5344CB8AC3E}">
        <p14:creationId xmlns:p14="http://schemas.microsoft.com/office/powerpoint/2010/main" val="2490966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DB1E8-1530-EC2B-00E6-177C5A047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775151-839B-ADC4-1895-7C190A46AE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742330-D426-62A0-29C1-61CBB90CBC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E89A7F-6F44-3D92-09D9-491A7CF4D3E8}"/>
              </a:ext>
            </a:extLst>
          </p:cNvPr>
          <p:cNvSpPr>
            <a:spLocks noGrp="1"/>
          </p:cNvSpPr>
          <p:nvPr>
            <p:ph type="sldNum" sz="quarter" idx="5"/>
          </p:nvPr>
        </p:nvSpPr>
        <p:spPr/>
        <p:txBody>
          <a:bodyPr/>
          <a:lstStyle/>
          <a:p>
            <a:fld id="{248D6C35-CA8D-43E3-965A-DB34CE0F58C4}" type="slidenum">
              <a:rPr lang="en-GB" smtClean="0"/>
              <a:t>31</a:t>
            </a:fld>
            <a:endParaRPr lang="en-GB"/>
          </a:p>
        </p:txBody>
      </p:sp>
    </p:spTree>
    <p:extLst>
      <p:ext uri="{BB962C8B-B14F-4D97-AF65-F5344CB8AC3E}">
        <p14:creationId xmlns:p14="http://schemas.microsoft.com/office/powerpoint/2010/main" val="2547223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1FDD5-A374-CC87-B422-C67396C39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958CE-013A-4EF7-7EE6-1769524D09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EF9CE-2087-5294-FB80-25DA5C277E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EBA0F8D-B43F-4155-9296-6235F863B91D}"/>
              </a:ext>
            </a:extLst>
          </p:cNvPr>
          <p:cNvSpPr>
            <a:spLocks noGrp="1"/>
          </p:cNvSpPr>
          <p:nvPr>
            <p:ph type="sldNum" sz="quarter" idx="5"/>
          </p:nvPr>
        </p:nvSpPr>
        <p:spPr/>
        <p:txBody>
          <a:bodyPr/>
          <a:lstStyle/>
          <a:p>
            <a:fld id="{248D6C35-CA8D-43E3-965A-DB34CE0F58C4}" type="slidenum">
              <a:rPr lang="en-GB" smtClean="0"/>
              <a:t>32</a:t>
            </a:fld>
            <a:endParaRPr lang="en-GB"/>
          </a:p>
        </p:txBody>
      </p:sp>
    </p:spTree>
    <p:extLst>
      <p:ext uri="{BB962C8B-B14F-4D97-AF65-F5344CB8AC3E}">
        <p14:creationId xmlns:p14="http://schemas.microsoft.com/office/powerpoint/2010/main" val="18795445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520AD-3B73-E8B2-61FA-CD07D6EAB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95C5B-00AA-AE1B-70B1-65CC3EB50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D08995-802B-6151-FD1A-403370322BA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EEFF509-E88B-64E3-E547-7D04E5671C88}"/>
              </a:ext>
            </a:extLst>
          </p:cNvPr>
          <p:cNvSpPr>
            <a:spLocks noGrp="1"/>
          </p:cNvSpPr>
          <p:nvPr>
            <p:ph type="sldNum" sz="quarter" idx="5"/>
          </p:nvPr>
        </p:nvSpPr>
        <p:spPr/>
        <p:txBody>
          <a:bodyPr/>
          <a:lstStyle/>
          <a:p>
            <a:fld id="{248D6C35-CA8D-43E3-965A-DB34CE0F58C4}" type="slidenum">
              <a:rPr lang="en-GB" smtClean="0"/>
              <a:t>33</a:t>
            </a:fld>
            <a:endParaRPr lang="en-GB"/>
          </a:p>
        </p:txBody>
      </p:sp>
    </p:spTree>
    <p:extLst>
      <p:ext uri="{BB962C8B-B14F-4D97-AF65-F5344CB8AC3E}">
        <p14:creationId xmlns:p14="http://schemas.microsoft.com/office/powerpoint/2010/main" val="4047375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0A38A-EFE6-3802-FC02-E531208FBF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B48162-8A70-F269-6792-36CDBA69D6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105BA-71BC-BDAB-EA95-C00D9FD75A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2ACABBB-6DA5-9207-239D-E40994CE1150}"/>
              </a:ext>
            </a:extLst>
          </p:cNvPr>
          <p:cNvSpPr>
            <a:spLocks noGrp="1"/>
          </p:cNvSpPr>
          <p:nvPr>
            <p:ph type="sldNum" sz="quarter" idx="5"/>
          </p:nvPr>
        </p:nvSpPr>
        <p:spPr/>
        <p:txBody>
          <a:bodyPr/>
          <a:lstStyle/>
          <a:p>
            <a:fld id="{248D6C35-CA8D-43E3-965A-DB34CE0F58C4}" type="slidenum">
              <a:rPr lang="en-GB" smtClean="0"/>
              <a:t>34</a:t>
            </a:fld>
            <a:endParaRPr lang="en-GB"/>
          </a:p>
        </p:txBody>
      </p:sp>
    </p:spTree>
    <p:extLst>
      <p:ext uri="{BB962C8B-B14F-4D97-AF65-F5344CB8AC3E}">
        <p14:creationId xmlns:p14="http://schemas.microsoft.com/office/powerpoint/2010/main" val="260112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8F972-5E9F-C85C-F60F-A032A893E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C084B-3F33-6C5C-7E18-5ED3B972EC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5B7078-4B26-FACC-3C9A-55283C0A569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6E63E3-CA2B-99DF-F11D-13D6FC060A28}"/>
              </a:ext>
            </a:extLst>
          </p:cNvPr>
          <p:cNvSpPr>
            <a:spLocks noGrp="1"/>
          </p:cNvSpPr>
          <p:nvPr>
            <p:ph type="sldNum" sz="quarter" idx="5"/>
          </p:nvPr>
        </p:nvSpPr>
        <p:spPr/>
        <p:txBody>
          <a:bodyPr/>
          <a:lstStyle/>
          <a:p>
            <a:fld id="{248D6C35-CA8D-43E3-965A-DB34CE0F58C4}" type="slidenum">
              <a:rPr lang="en-GB" smtClean="0"/>
              <a:t>35</a:t>
            </a:fld>
            <a:endParaRPr lang="en-GB"/>
          </a:p>
        </p:txBody>
      </p:sp>
    </p:spTree>
    <p:extLst>
      <p:ext uri="{BB962C8B-B14F-4D97-AF65-F5344CB8AC3E}">
        <p14:creationId xmlns:p14="http://schemas.microsoft.com/office/powerpoint/2010/main" val="5182661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65325-456D-0836-0C80-3CC812912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A0144-ADE1-2B6D-27FF-EAEABCAA2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72A06-3FB8-DF10-7142-EA7458A774A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51C4EC-A1D6-08F1-A2BA-D23EA9259521}"/>
              </a:ext>
            </a:extLst>
          </p:cNvPr>
          <p:cNvSpPr>
            <a:spLocks noGrp="1"/>
          </p:cNvSpPr>
          <p:nvPr>
            <p:ph type="sldNum" sz="quarter" idx="5"/>
          </p:nvPr>
        </p:nvSpPr>
        <p:spPr/>
        <p:txBody>
          <a:bodyPr/>
          <a:lstStyle/>
          <a:p>
            <a:fld id="{248D6C35-CA8D-43E3-965A-DB34CE0F58C4}" type="slidenum">
              <a:rPr lang="en-GB" smtClean="0"/>
              <a:t>36</a:t>
            </a:fld>
            <a:endParaRPr lang="en-GB"/>
          </a:p>
        </p:txBody>
      </p:sp>
    </p:spTree>
    <p:extLst>
      <p:ext uri="{BB962C8B-B14F-4D97-AF65-F5344CB8AC3E}">
        <p14:creationId xmlns:p14="http://schemas.microsoft.com/office/powerpoint/2010/main" val="27343662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553FE-9F56-0038-586F-AF4B6ED98C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E3D58-577A-F1A2-5179-1DC9F09C77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DC9A5-DA66-81AE-4BA3-F9ADD3E53D7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A798DFE-C4CA-776E-2E63-6AF967B11D02}"/>
              </a:ext>
            </a:extLst>
          </p:cNvPr>
          <p:cNvSpPr>
            <a:spLocks noGrp="1"/>
          </p:cNvSpPr>
          <p:nvPr>
            <p:ph type="sldNum" sz="quarter" idx="5"/>
          </p:nvPr>
        </p:nvSpPr>
        <p:spPr/>
        <p:txBody>
          <a:bodyPr/>
          <a:lstStyle/>
          <a:p>
            <a:fld id="{248D6C35-CA8D-43E3-965A-DB34CE0F58C4}" type="slidenum">
              <a:rPr lang="en-GB" smtClean="0"/>
              <a:t>37</a:t>
            </a:fld>
            <a:endParaRPr lang="en-GB"/>
          </a:p>
        </p:txBody>
      </p:sp>
    </p:spTree>
    <p:extLst>
      <p:ext uri="{BB962C8B-B14F-4D97-AF65-F5344CB8AC3E}">
        <p14:creationId xmlns:p14="http://schemas.microsoft.com/office/powerpoint/2010/main" val="3378717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F1910-BDFE-86B0-0705-D476104DC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4A6DF-7C69-1A12-C0C5-9BE2706B97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4A562B-8320-A222-4AE6-7F36B0B32CE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36059D-05C0-50B8-F804-7DBC5D81196A}"/>
              </a:ext>
            </a:extLst>
          </p:cNvPr>
          <p:cNvSpPr>
            <a:spLocks noGrp="1"/>
          </p:cNvSpPr>
          <p:nvPr>
            <p:ph type="sldNum" sz="quarter" idx="5"/>
          </p:nvPr>
        </p:nvSpPr>
        <p:spPr/>
        <p:txBody>
          <a:bodyPr/>
          <a:lstStyle/>
          <a:p>
            <a:fld id="{248D6C35-CA8D-43E3-965A-DB34CE0F58C4}" type="slidenum">
              <a:rPr lang="en-GB" smtClean="0"/>
              <a:t>4</a:t>
            </a:fld>
            <a:endParaRPr lang="en-GB"/>
          </a:p>
        </p:txBody>
      </p:sp>
    </p:spTree>
    <p:extLst>
      <p:ext uri="{BB962C8B-B14F-4D97-AF65-F5344CB8AC3E}">
        <p14:creationId xmlns:p14="http://schemas.microsoft.com/office/powerpoint/2010/main" val="1796955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8E2E6-DAB6-C3D1-2856-C67A7DFCC6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A47A03-2E0A-77E6-F0E7-249359B5F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57B625-F55C-850B-D278-7708B12474C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B38A67C-28FB-4A0A-3A0D-A653BF63BF42}"/>
              </a:ext>
            </a:extLst>
          </p:cNvPr>
          <p:cNvSpPr>
            <a:spLocks noGrp="1"/>
          </p:cNvSpPr>
          <p:nvPr>
            <p:ph type="sldNum" sz="quarter" idx="5"/>
          </p:nvPr>
        </p:nvSpPr>
        <p:spPr/>
        <p:txBody>
          <a:bodyPr/>
          <a:lstStyle/>
          <a:p>
            <a:fld id="{248D6C35-CA8D-43E3-965A-DB34CE0F58C4}" type="slidenum">
              <a:rPr lang="en-GB" smtClean="0"/>
              <a:t>5</a:t>
            </a:fld>
            <a:endParaRPr lang="en-GB"/>
          </a:p>
        </p:txBody>
      </p:sp>
    </p:spTree>
    <p:extLst>
      <p:ext uri="{BB962C8B-B14F-4D97-AF65-F5344CB8AC3E}">
        <p14:creationId xmlns:p14="http://schemas.microsoft.com/office/powerpoint/2010/main" val="2229428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588EC-8D41-7390-A68B-47DFEF5B4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6F4980-E507-ADA7-C10A-B6CCC5ABE9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C48B15-BE31-96DF-3B24-8A29D9B1D30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CEBE2EE-2B84-93AF-E98A-318799D0E30F}"/>
              </a:ext>
            </a:extLst>
          </p:cNvPr>
          <p:cNvSpPr>
            <a:spLocks noGrp="1"/>
          </p:cNvSpPr>
          <p:nvPr>
            <p:ph type="sldNum" sz="quarter" idx="5"/>
          </p:nvPr>
        </p:nvSpPr>
        <p:spPr/>
        <p:txBody>
          <a:bodyPr/>
          <a:lstStyle/>
          <a:p>
            <a:fld id="{248D6C35-CA8D-43E3-965A-DB34CE0F58C4}" type="slidenum">
              <a:rPr lang="en-GB" smtClean="0"/>
              <a:t>6</a:t>
            </a:fld>
            <a:endParaRPr lang="en-GB"/>
          </a:p>
        </p:txBody>
      </p:sp>
    </p:spTree>
    <p:extLst>
      <p:ext uri="{BB962C8B-B14F-4D97-AF65-F5344CB8AC3E}">
        <p14:creationId xmlns:p14="http://schemas.microsoft.com/office/powerpoint/2010/main" val="847335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BAF74-1338-263C-F93D-D478757FF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CB9A6-AAA3-0939-B3D0-ED62571860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B23433-7AFE-794F-E62B-DF6E84D663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58EDB0-AD0E-33C1-23FC-C0065536F68A}"/>
              </a:ext>
            </a:extLst>
          </p:cNvPr>
          <p:cNvSpPr>
            <a:spLocks noGrp="1"/>
          </p:cNvSpPr>
          <p:nvPr>
            <p:ph type="sldNum" sz="quarter" idx="5"/>
          </p:nvPr>
        </p:nvSpPr>
        <p:spPr/>
        <p:txBody>
          <a:bodyPr/>
          <a:lstStyle/>
          <a:p>
            <a:fld id="{248D6C35-CA8D-43E3-965A-DB34CE0F58C4}" type="slidenum">
              <a:rPr lang="en-GB" smtClean="0"/>
              <a:t>7</a:t>
            </a:fld>
            <a:endParaRPr lang="en-GB"/>
          </a:p>
        </p:txBody>
      </p:sp>
    </p:spTree>
    <p:extLst>
      <p:ext uri="{BB962C8B-B14F-4D97-AF65-F5344CB8AC3E}">
        <p14:creationId xmlns:p14="http://schemas.microsoft.com/office/powerpoint/2010/main" val="29327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D66BA-E837-88A9-C4AE-238B4CBBC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60041-9EE2-A0B0-E225-6A9F5A32F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0ECE10-18F3-DAD2-C963-E3242C318A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9295983-545D-7926-90B7-10C6A9B035BE}"/>
              </a:ext>
            </a:extLst>
          </p:cNvPr>
          <p:cNvSpPr>
            <a:spLocks noGrp="1"/>
          </p:cNvSpPr>
          <p:nvPr>
            <p:ph type="sldNum" sz="quarter" idx="5"/>
          </p:nvPr>
        </p:nvSpPr>
        <p:spPr/>
        <p:txBody>
          <a:bodyPr/>
          <a:lstStyle/>
          <a:p>
            <a:fld id="{248D6C35-CA8D-43E3-965A-DB34CE0F58C4}" type="slidenum">
              <a:rPr lang="en-GB" smtClean="0"/>
              <a:t>8</a:t>
            </a:fld>
            <a:endParaRPr lang="en-GB"/>
          </a:p>
        </p:txBody>
      </p:sp>
    </p:spTree>
    <p:extLst>
      <p:ext uri="{BB962C8B-B14F-4D97-AF65-F5344CB8AC3E}">
        <p14:creationId xmlns:p14="http://schemas.microsoft.com/office/powerpoint/2010/main" val="1999440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98068-D762-669E-97AC-18C0CCB18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5BDBF-3FC8-8482-1C8B-32CC988A6A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FC3495-F092-A710-951B-05FD87875D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B96BE0-D4E6-F096-CC82-792D8D63BBD3}"/>
              </a:ext>
            </a:extLst>
          </p:cNvPr>
          <p:cNvSpPr>
            <a:spLocks noGrp="1"/>
          </p:cNvSpPr>
          <p:nvPr>
            <p:ph type="sldNum" sz="quarter" idx="5"/>
          </p:nvPr>
        </p:nvSpPr>
        <p:spPr/>
        <p:txBody>
          <a:bodyPr/>
          <a:lstStyle/>
          <a:p>
            <a:fld id="{248D6C35-CA8D-43E3-965A-DB34CE0F58C4}" type="slidenum">
              <a:rPr lang="en-GB" smtClean="0"/>
              <a:t>9</a:t>
            </a:fld>
            <a:endParaRPr lang="en-GB"/>
          </a:p>
        </p:txBody>
      </p:sp>
    </p:spTree>
    <p:extLst>
      <p:ext uri="{BB962C8B-B14F-4D97-AF65-F5344CB8AC3E}">
        <p14:creationId xmlns:p14="http://schemas.microsoft.com/office/powerpoint/2010/main" val="2542872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AE9F9-E701-1915-8C27-33893EDEBE89}"/>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7DA708C-3E59-C0D2-B3F0-FB3A923961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A1BAF67-8BAA-1C57-75D0-9E03896D05FE}"/>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A72A3A00-ACB8-8E0F-F72D-6519FCA916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5ADF0-3327-6311-3022-098A884E474A}"/>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2170730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11C41-D78B-5118-9964-0D2CCC53E67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E20AD84-7F18-49A3-5D1C-E74CD7237B7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7FD448-8D79-4E03-8850-1C07ED36BB4E}"/>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CC6B1FE8-9FB5-5ACA-AE4F-65C1E6450E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FB7E7C-9402-8BE8-2602-8690A305D40F}"/>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3287392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C0EE71-687D-8160-8742-B1EB0B37BFC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C810BB3-1F3C-CDB7-461C-C1308243DD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C06742E-4BA3-1762-68AD-88E3BC5FBD35}"/>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1E5F95EA-060A-2154-C1CE-15DD35F0DD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BD479E-507E-5AF9-ECF9-5AA58A8B78BA}"/>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3891819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17E01-1F3C-0114-F451-D03E2EBCEA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DE07562-7D7D-9A55-94BF-C966E85B63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3CEB07-03A5-8187-E2A9-C083814270E8}"/>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B9D0759D-D641-A6C6-2DC4-C7A3D1896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2D9D3E-AF1E-EC72-64C8-E4C311FB2010}"/>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1885779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F7496-C37F-689E-5B8A-9501DDDDA24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E74E4C1-49D4-F567-F0FF-9F2B9C78B8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89951F9-8F6F-E799-EEF8-0659692611EA}"/>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316C8576-7301-684E-12BE-0C934008AC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31EE0F-DF77-0E81-8267-7183DFBA0BEE}"/>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344250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73216-949C-4B4B-42DA-E96F37F89E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432D8AA-0570-9648-39E9-A9291AD4222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A9D4653-14C0-A90C-3ED1-3BF107B45C1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8E02031-7416-D124-1CA3-2AA55B7907A1}"/>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6" name="Footer Placeholder 5">
            <a:extLst>
              <a:ext uri="{FF2B5EF4-FFF2-40B4-BE49-F238E27FC236}">
                <a16:creationId xmlns:a16="http://schemas.microsoft.com/office/drawing/2014/main" id="{31A656FE-46C5-17A1-C354-A8F4957E87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EA62F1-25A7-4742-D6D2-56EEEE43D8D8}"/>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1820529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697A5-8FBC-19E5-EE4A-7520080AF06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164A830-096C-FCA3-9C1C-06C67ABF06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238C3A6-1187-EA86-368E-C3C991CBA92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EE76669-6367-BE2C-EC89-F00AC0276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5C7DCCE-0E20-A5BC-DC4D-E3C970D77ED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DA43F12-DE40-4E5A-7846-B42AC7717E04}"/>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8" name="Footer Placeholder 7">
            <a:extLst>
              <a:ext uri="{FF2B5EF4-FFF2-40B4-BE49-F238E27FC236}">
                <a16:creationId xmlns:a16="http://schemas.microsoft.com/office/drawing/2014/main" id="{0D382A3E-2437-8D4B-BCC0-0878968DF3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8E0B4F-BA61-18DA-C8B5-F7F814724086}"/>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211356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31BC-6E09-AC48-F63C-73F8171436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2CF2ABC-D285-136F-A19D-EE5CCBE61A7D}"/>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4" name="Footer Placeholder 3">
            <a:extLst>
              <a:ext uri="{FF2B5EF4-FFF2-40B4-BE49-F238E27FC236}">
                <a16:creationId xmlns:a16="http://schemas.microsoft.com/office/drawing/2014/main" id="{3F460EFA-0D57-0351-A79F-648CDE19CC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21336B-4FDF-5B01-0927-26E3C5BAFE9D}"/>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3596877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CB6F35-651E-CABF-E99C-49B1CAED0E40}"/>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3" name="Footer Placeholder 2">
            <a:extLst>
              <a:ext uri="{FF2B5EF4-FFF2-40B4-BE49-F238E27FC236}">
                <a16:creationId xmlns:a16="http://schemas.microsoft.com/office/drawing/2014/main" id="{192E5762-ED21-2683-7523-355E27C596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C48BC5-B960-59DE-D347-072DFEEE6600}"/>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2332449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420C0-C596-2175-B6E6-5A6D58EC13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DA614ED-A031-4D3B-8BFD-E6DC7A26BA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A1F71C9-7D3D-792B-A360-FD575262D6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3A582B-1F7F-4086-EF54-4028F91EEDF5}"/>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6" name="Footer Placeholder 5">
            <a:extLst>
              <a:ext uri="{FF2B5EF4-FFF2-40B4-BE49-F238E27FC236}">
                <a16:creationId xmlns:a16="http://schemas.microsoft.com/office/drawing/2014/main" id="{6B74E30E-FB45-E6D9-46E1-0333712D5D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6E3AC3-3AFC-ACE2-8AD4-D1DC24968B4D}"/>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2772975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B14E0-C477-8BD9-408E-20C64A01A4D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CFF3323-A434-40F3-1420-8DAE3522F6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6AC37B-B61A-9095-2BDB-4DBB95857E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9113553-0A38-C5E9-DACD-7D9D5126BD36}"/>
              </a:ext>
            </a:extLst>
          </p:cNvPr>
          <p:cNvSpPr>
            <a:spLocks noGrp="1"/>
          </p:cNvSpPr>
          <p:nvPr>
            <p:ph type="dt" sz="half" idx="10"/>
          </p:nvPr>
        </p:nvSpPr>
        <p:spPr/>
        <p:txBody>
          <a:bodyPr/>
          <a:lstStyle/>
          <a:p>
            <a:fld id="{EDF24DEE-2931-994E-B913-73D2B632C318}" type="datetimeFigureOut">
              <a:rPr lang="en-US" smtClean="0"/>
              <a:t>8/19/2026</a:t>
            </a:fld>
            <a:endParaRPr lang="en-US"/>
          </a:p>
        </p:txBody>
      </p:sp>
      <p:sp>
        <p:nvSpPr>
          <p:cNvPr id="6" name="Footer Placeholder 5">
            <a:extLst>
              <a:ext uri="{FF2B5EF4-FFF2-40B4-BE49-F238E27FC236}">
                <a16:creationId xmlns:a16="http://schemas.microsoft.com/office/drawing/2014/main" id="{E01A53D8-8720-EF4B-4530-F8773D2841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FBA933-00EA-32CE-930B-EB28D3D89941}"/>
              </a:ext>
            </a:extLst>
          </p:cNvPr>
          <p:cNvSpPr>
            <a:spLocks noGrp="1"/>
          </p:cNvSpPr>
          <p:nvPr>
            <p:ph type="sldNum" sz="quarter" idx="12"/>
          </p:nvPr>
        </p:nvSpPr>
        <p:spPr/>
        <p:txBody>
          <a:bodyPr/>
          <a:lstStyle/>
          <a:p>
            <a:fld id="{5C51BEEB-4F25-4C4B-A005-9C7DBB9129D6}" type="slidenum">
              <a:rPr lang="en-US" smtClean="0"/>
              <a:t>‹#›</a:t>
            </a:fld>
            <a:endParaRPr lang="en-US"/>
          </a:p>
        </p:txBody>
      </p:sp>
    </p:spTree>
    <p:extLst>
      <p:ext uri="{BB962C8B-B14F-4D97-AF65-F5344CB8AC3E}">
        <p14:creationId xmlns:p14="http://schemas.microsoft.com/office/powerpoint/2010/main" val="3267363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280B4C-7572-B5BC-6CA2-1896BD6D31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A98AD5-EE30-7A6B-CA3A-1E80AC3B52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F31287A-7B92-70A1-D2E0-663BFB49AD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F24DEE-2931-994E-B913-73D2B632C318}" type="datetimeFigureOut">
              <a:rPr lang="en-US" smtClean="0"/>
              <a:t>8/19/2026</a:t>
            </a:fld>
            <a:endParaRPr lang="en-US"/>
          </a:p>
        </p:txBody>
      </p:sp>
      <p:sp>
        <p:nvSpPr>
          <p:cNvPr id="5" name="Footer Placeholder 4">
            <a:extLst>
              <a:ext uri="{FF2B5EF4-FFF2-40B4-BE49-F238E27FC236}">
                <a16:creationId xmlns:a16="http://schemas.microsoft.com/office/drawing/2014/main" id="{37C68672-05E5-E867-D3FF-363B48CC31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2327D0-B8F6-55CD-9146-2E2C660DE7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51BEEB-4F25-4C4B-A005-9C7DBB9129D6}" type="slidenum">
              <a:rPr lang="en-US" smtClean="0"/>
              <a:t>‹#›</a:t>
            </a:fld>
            <a:endParaRPr lang="en-US"/>
          </a:p>
        </p:txBody>
      </p:sp>
    </p:spTree>
    <p:extLst>
      <p:ext uri="{BB962C8B-B14F-4D97-AF65-F5344CB8AC3E}">
        <p14:creationId xmlns:p14="http://schemas.microsoft.com/office/powerpoint/2010/main" val="3838416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png"/><Relationship Id="rId7"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rafmuseum-my.sharepoint.com/:v:/g/personal/learning_rafmuseum_org/ERzc5bIJI3BGvSee3FSXDfUBfskNuPLe4MD_WlSCR93ZzQ?e=NUgxaC" TargetMode="External"/><Relationship Id="rId5" Type="http://schemas.openxmlformats.org/officeDocument/2006/relationships/hyperlink" Target="https://rafmuseum-my.sharepoint.com/:v:/g/personal/learning_rafmuseum_org/EURr-fgYR5ZDpWTBuZb-J8UBsFQYExtoNp_TS9xDXdoRkQ?e=XWQRUM" TargetMode="External"/><Relationship Id="rId4" Type="http://schemas.openxmlformats.org/officeDocument/2006/relationships/hyperlink" Target="https://rafmuseum-my.sharepoint.com/:v:/g/personal/learning_rafmuseum_org/Eb2Uq9ZXoptJpHeapoay2RcBlXu5GeR_EGOXT1dQsMDlqA?e=OWDM1K"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www.rafmuseum.org.uk/london/schools/school-visit-booking.aspx" TargetMode="External"/><Relationship Id="rId4" Type="http://schemas.openxmlformats.org/officeDocument/2006/relationships/hyperlink" Target="https://www.youtube.com/watch?v=zNL6NsXiEAQ"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759005-2E92-A426-7145-419E6F39C43D}"/>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F61CA6D-9F0A-B48E-CD89-4287B62324E4}"/>
              </a:ext>
            </a:extLst>
          </p:cNvPr>
          <p:cNvSpPr>
            <a:spLocks noGrp="1"/>
          </p:cNvSpPr>
          <p:nvPr>
            <p:ph type="ctrTitle"/>
          </p:nvPr>
        </p:nvSpPr>
        <p:spPr/>
        <p:txBody>
          <a:bodyPr/>
          <a:lstStyle/>
          <a:p>
            <a:pPr algn="l"/>
            <a:r>
              <a:rPr lang="en-GB" dirty="0">
                <a:solidFill>
                  <a:schemeClr val="bg1"/>
                </a:solidFill>
                <a:latin typeface="Be Vietnam Pro Medium" pitchFamily="2" charset="0"/>
              </a:rPr>
              <a:t>RAF: First to the Future</a:t>
            </a:r>
            <a:endParaRPr lang="en-US" dirty="0">
              <a:solidFill>
                <a:schemeClr val="bg1"/>
              </a:solidFill>
              <a:latin typeface="Be Vietnam Pro Medium" pitchFamily="2" charset="0"/>
            </a:endParaRPr>
          </a:p>
        </p:txBody>
      </p:sp>
      <p:sp>
        <p:nvSpPr>
          <p:cNvPr id="3" name="Subtitle 2">
            <a:extLst>
              <a:ext uri="{FF2B5EF4-FFF2-40B4-BE49-F238E27FC236}">
                <a16:creationId xmlns:a16="http://schemas.microsoft.com/office/drawing/2014/main" id="{45A8F69A-7E4D-38E5-2C92-0769D10BB67D}"/>
              </a:ext>
            </a:extLst>
          </p:cNvPr>
          <p:cNvSpPr>
            <a:spLocks noGrp="1"/>
          </p:cNvSpPr>
          <p:nvPr>
            <p:ph type="subTitle" idx="1"/>
          </p:nvPr>
        </p:nvSpPr>
        <p:spPr/>
        <p:txBody>
          <a:bodyPr/>
          <a:lstStyle/>
          <a:p>
            <a:pPr algn="l"/>
            <a:r>
              <a:rPr lang="en-US" dirty="0">
                <a:solidFill>
                  <a:schemeClr val="bg1"/>
                </a:solidFill>
                <a:latin typeface="Be Vietnam Pro" pitchFamily="2" charset="77"/>
              </a:rPr>
              <a:t>Classroom Resource</a:t>
            </a:r>
          </a:p>
        </p:txBody>
      </p:sp>
    </p:spTree>
    <p:extLst>
      <p:ext uri="{BB962C8B-B14F-4D97-AF65-F5344CB8AC3E}">
        <p14:creationId xmlns:p14="http://schemas.microsoft.com/office/powerpoint/2010/main" val="1542832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92641-C498-B5FA-B808-0F88A780ABA9}"/>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501F74A7-AA98-994B-3674-FA0D5775D4DF}"/>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288F00D2-2CA4-4A07-8B60-BCE8273F7BFA}"/>
              </a:ext>
            </a:extLst>
          </p:cNvPr>
          <p:cNvSpPr>
            <a:spLocks noGrp="1"/>
          </p:cNvSpPr>
          <p:nvPr>
            <p:ph type="title"/>
          </p:nvPr>
        </p:nvSpPr>
        <p:spPr/>
        <p:txBody>
          <a:bodyPr>
            <a:normAutofit/>
          </a:bodyPr>
          <a:lstStyle/>
          <a:p>
            <a:r>
              <a:rPr lang="en-GB" sz="4000" dirty="0">
                <a:latin typeface="Be Vietnam Pro Medium" pitchFamily="2" charset="77"/>
              </a:rPr>
              <a:t>Stand your ground! – National Service</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79262A64-FC5B-2B52-7BC8-31A2379A944D}"/>
              </a:ext>
            </a:extLst>
          </p:cNvPr>
          <p:cNvSpPr txBox="1">
            <a:spLocks/>
          </p:cNvSpPr>
          <p:nvPr/>
        </p:nvSpPr>
        <p:spPr>
          <a:xfrm>
            <a:off x="1463843" y="2424782"/>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Many countries have what is called National Service</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National Service is where all citizens of a country of a particular age must serve in the military</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The UK had National Service from1949-1963 for those aged 18-30</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Some countries now have civilian versions where, instead of people joining the military, they work in communities or for voluntary projects.</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4010359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4E6A2-A430-D039-62E0-C7A9CCE64583}"/>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9703E9A5-E14D-444E-7C42-D0BA66DF530C}"/>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FD0330B5-F403-1A90-8EBA-EFF479F13BEE}"/>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AF6BA8B7-5DF7-0B1A-4563-A37E248B7FDA}"/>
              </a:ext>
            </a:extLst>
          </p:cNvPr>
          <p:cNvSpPr txBox="1">
            <a:spLocks/>
          </p:cNvSpPr>
          <p:nvPr/>
        </p:nvSpPr>
        <p:spPr>
          <a:xfrm>
            <a:off x="1483896" y="1792124"/>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 UK should bring back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National Service</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CDC18F64-561E-24E2-4E2E-7FC2F69FBEC4}"/>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C0FC5267-D3E7-A1EA-32A1-29DB869EBB59}"/>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60BB6B10-7DFF-CB57-8CFE-9E13EF3E553C}"/>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870DAAB-F3A5-C8DE-8EF8-EC4D1510BDDE}"/>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A576CA89-D8E8-1531-50AD-CFB3E16B38FC}"/>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2304490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FBB2-038E-E04C-E1C4-F468AC65AF8A}"/>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EB676295-772D-8FF4-D605-2CF0126C1C7D}"/>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CB628F97-98CA-7C0C-FB42-BB037582A02E}"/>
              </a:ext>
            </a:extLst>
          </p:cNvPr>
          <p:cNvSpPr>
            <a:spLocks noGrp="1"/>
          </p:cNvSpPr>
          <p:nvPr>
            <p:ph type="title"/>
          </p:nvPr>
        </p:nvSpPr>
        <p:spPr/>
        <p:txBody>
          <a:bodyPr>
            <a:normAutofit/>
          </a:bodyPr>
          <a:lstStyle/>
          <a:p>
            <a:r>
              <a:rPr lang="en-GB" sz="4000" dirty="0">
                <a:latin typeface="Be Vietnam Pro Medium" pitchFamily="2" charset="77"/>
              </a:rPr>
              <a:t>Stand your ground! – Frontline Women</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EB68E94D-4946-7970-95A6-7B759F4053F8}"/>
              </a:ext>
            </a:extLst>
          </p:cNvPr>
          <p:cNvSpPr txBox="1">
            <a:spLocks/>
          </p:cNvSpPr>
          <p:nvPr/>
        </p:nvSpPr>
        <p:spPr>
          <a:xfrm>
            <a:off x="1431759" y="2184151"/>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In 2017 the RAF became the first of the UK Armed Forces to allow women on the front line in the RAF Regiment</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In 2018 all positions in the UK Armed Forces became open to women including all front line roles</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Before this, women were allowed to work in support and medical positions.</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172116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D6431-1254-4B88-14E4-BF9E18A00512}"/>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54E1525E-5798-B64F-4E47-819ED33EA7F0}"/>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4DAAB246-61DC-6CCD-7F48-06E7CAA7C636}"/>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B7D44DAD-E339-DC04-98D6-AB295C6EEF36}"/>
              </a:ext>
            </a:extLst>
          </p:cNvPr>
          <p:cNvSpPr txBox="1">
            <a:spLocks/>
          </p:cNvSpPr>
          <p:nvPr/>
        </p:nvSpPr>
        <p:spPr>
          <a:xfrm>
            <a:off x="1483896" y="1792124"/>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Women should be allowed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to serve on the front line</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5D60FE70-75C3-CDD4-095C-9A9A10DAA806}"/>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F6A356E6-B73A-4F20-67B4-913ABAFEC56C}"/>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5F89234A-44E9-672A-F9CE-4053122EEB44}"/>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8509BAE7-BBB0-7083-B091-DECF0E5BAD03}"/>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78EE4D52-96B2-2341-96A0-EE1ABA83BA7C}"/>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35091048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99B70-E480-67F5-891D-7F531061EF00}"/>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F51F983F-85B4-EEB6-1537-746C64EC4318}"/>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E48998E4-2704-840C-06E3-4066C4917E56}"/>
              </a:ext>
            </a:extLst>
          </p:cNvPr>
          <p:cNvSpPr>
            <a:spLocks noGrp="1"/>
          </p:cNvSpPr>
          <p:nvPr>
            <p:ph type="title"/>
          </p:nvPr>
        </p:nvSpPr>
        <p:spPr/>
        <p:txBody>
          <a:bodyPr>
            <a:normAutofit/>
          </a:bodyPr>
          <a:lstStyle/>
          <a:p>
            <a:r>
              <a:rPr lang="en-GB" sz="4000" dirty="0">
                <a:latin typeface="Be Vietnam Pro Medium" pitchFamily="2" charset="77"/>
              </a:rPr>
              <a:t>Stand your ground! – Military Age</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4B9FDA17-87D5-89FB-F676-E70BFB84C8DF}"/>
              </a:ext>
            </a:extLst>
          </p:cNvPr>
          <p:cNvSpPr txBox="1">
            <a:spLocks/>
          </p:cNvSpPr>
          <p:nvPr/>
        </p:nvSpPr>
        <p:spPr>
          <a:xfrm>
            <a:off x="1399675"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You can join the UK armed forces at the age of 16</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Outside the military you would not be allowed to do things such as drive which you can do at 16 in the military</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16 and 17 year olds are not permitted in front line combat.</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436793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FA01-BBEA-7479-A45C-A748A403DDEC}"/>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9748A004-9E10-A3DB-787E-511CB49F167E}"/>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53F235C4-963F-0A64-4128-9B6ADD0B1BAD}"/>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B77FB8E1-C9B8-EAB5-355D-9B546B337A49}"/>
              </a:ext>
            </a:extLst>
          </p:cNvPr>
          <p:cNvSpPr txBox="1">
            <a:spLocks/>
          </p:cNvSpPr>
          <p:nvPr/>
        </p:nvSpPr>
        <p:spPr>
          <a:xfrm>
            <a:off x="1483896" y="1792124"/>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 minimum age for joining the UK armed forces should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be raised from 16 to 18</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C56C4CCC-0D29-7F8B-2706-58D7C5FC7760}"/>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17930AD0-04A2-6105-2E20-4870277BDB8D}"/>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05774817-6B36-FDAD-86B7-C9893A2F5446}"/>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4F1E924-B90F-691B-52CF-4A83C2976E1B}"/>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579DC2C6-7854-D66F-0A7D-F8FD0CD36A0F}"/>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1229871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4ECA9-5E4F-E65D-F08A-7558F6C159F9}"/>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90F48572-E8A3-B48B-E119-F5AA8EA23B5E}"/>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CEA440E2-3F10-2D5B-7EBD-4445499BCF57}"/>
              </a:ext>
            </a:extLst>
          </p:cNvPr>
          <p:cNvSpPr>
            <a:spLocks noGrp="1"/>
          </p:cNvSpPr>
          <p:nvPr>
            <p:ph type="title"/>
          </p:nvPr>
        </p:nvSpPr>
        <p:spPr/>
        <p:txBody>
          <a:bodyPr>
            <a:normAutofit/>
          </a:bodyPr>
          <a:lstStyle/>
          <a:p>
            <a:r>
              <a:rPr lang="en-GB" sz="4000" dirty="0">
                <a:latin typeface="Be Vietnam Pro Medium" pitchFamily="2" charset="77"/>
              </a:rPr>
              <a:t>Stand your ground! – Digital Technology</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7EF6BA43-F926-F08D-30B8-1D6C2058577F}"/>
              </a:ext>
            </a:extLst>
          </p:cNvPr>
          <p:cNvSpPr txBox="1">
            <a:spLocks/>
          </p:cNvSpPr>
          <p:nvPr/>
        </p:nvSpPr>
        <p:spPr>
          <a:xfrm>
            <a:off x="1399675"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In today’s military, digital technology is more important than ever</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Advances in digital technology allow for more advanced intelligence and weaponry</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With greater use of digital technology comes the risk of digital and cyber attack.</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2225404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49C4F-2099-277F-E1B2-87571C004E19}"/>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E6A600C8-08AC-71F6-6FF4-D2430753CD0F}"/>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848E05F2-9748-7F26-11F9-5222998C6946}"/>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DFC1AA85-7436-FAB2-2CF3-BF316FBE13BA}"/>
              </a:ext>
            </a:extLst>
          </p:cNvPr>
          <p:cNvSpPr txBox="1">
            <a:spLocks/>
          </p:cNvSpPr>
          <p:nvPr/>
        </p:nvSpPr>
        <p:spPr>
          <a:xfrm>
            <a:off x="1483896" y="1792124"/>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Digital technology is the most important part of the UK’s defence </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A25E0B24-B106-9AC7-4FC8-26919A5B76ED}"/>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D17F9AF2-C8F4-5772-B896-D5856161A1B0}"/>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DBEA454D-D01B-FA62-164E-D4032E72C130}"/>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DAFA8B7-6156-4DFD-4AFF-9624C282E195}"/>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AD7812CC-CBFB-107E-55E9-E100B75CF041}"/>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2909849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2B885-CFD6-DD3D-AD81-D683B5A182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ABB45A-63A5-66A0-1740-BF698F3D33FD}"/>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9176AE-25EC-896E-2455-0410DD2C0A8E}"/>
              </a:ext>
            </a:extLst>
          </p:cNvPr>
          <p:cNvSpPr>
            <a:spLocks noGrp="1"/>
          </p:cNvSpPr>
          <p:nvPr>
            <p:ph type="ctrTitle"/>
          </p:nvPr>
        </p:nvSpPr>
        <p:spPr/>
        <p:txBody>
          <a:bodyPr/>
          <a:lstStyle/>
          <a:p>
            <a:pPr algn="l"/>
            <a:r>
              <a:rPr lang="en-US" dirty="0">
                <a:solidFill>
                  <a:schemeClr val="bg1"/>
                </a:solidFill>
                <a:latin typeface="Be Vietnam Pro Medium" pitchFamily="2" charset="0"/>
              </a:rPr>
              <a:t>Designed to Win</a:t>
            </a:r>
          </a:p>
        </p:txBody>
      </p:sp>
      <p:sp>
        <p:nvSpPr>
          <p:cNvPr id="3" name="Subtitle 2">
            <a:extLst>
              <a:ext uri="{FF2B5EF4-FFF2-40B4-BE49-F238E27FC236}">
                <a16:creationId xmlns:a16="http://schemas.microsoft.com/office/drawing/2014/main" id="{63B0EE77-FA69-2C8E-BB10-20F990E2B761}"/>
              </a:ext>
            </a:extLst>
          </p:cNvPr>
          <p:cNvSpPr>
            <a:spLocks noGrp="1"/>
          </p:cNvSpPr>
          <p:nvPr>
            <p:ph type="subTitle" idx="1"/>
          </p:nvPr>
        </p:nvSpPr>
        <p:spPr/>
        <p:txBody>
          <a:bodyPr/>
          <a:lstStyle/>
          <a:p>
            <a:pPr algn="l"/>
            <a:r>
              <a:rPr lang="en-US" dirty="0">
                <a:solidFill>
                  <a:schemeClr val="bg1"/>
                </a:solidFill>
                <a:latin typeface="Be Vietnam Pro" pitchFamily="2" charset="77"/>
              </a:rPr>
              <a:t>The F35 Lightning II</a:t>
            </a:r>
          </a:p>
        </p:txBody>
      </p:sp>
    </p:spTree>
    <p:extLst>
      <p:ext uri="{BB962C8B-B14F-4D97-AF65-F5344CB8AC3E}">
        <p14:creationId xmlns:p14="http://schemas.microsoft.com/office/powerpoint/2010/main" val="1902131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FD300-9DF0-3A51-1053-1D50299F9876}"/>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95B7F105-A796-EAE4-5E6C-98D7848176A0}"/>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E96C4E5C-39F9-62F6-A542-96C545557843}"/>
              </a:ext>
            </a:extLst>
          </p:cNvPr>
          <p:cNvSpPr>
            <a:spLocks noGrp="1"/>
          </p:cNvSpPr>
          <p:nvPr>
            <p:ph type="title"/>
          </p:nvPr>
        </p:nvSpPr>
        <p:spPr/>
        <p:txBody>
          <a:bodyPr/>
          <a:lstStyle/>
          <a:p>
            <a:r>
              <a:rPr lang="en-GB" dirty="0">
                <a:latin typeface="Be Vietnam Pro Medium" pitchFamily="2" charset="77"/>
              </a:rPr>
              <a:t>F35 Lightning II</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3BBCAE00-D00E-C1AD-6537-E623EE15EFE3}"/>
              </a:ext>
            </a:extLst>
          </p:cNvPr>
          <p:cNvSpPr txBox="1">
            <a:spLocks/>
          </p:cNvSpPr>
          <p:nvPr/>
        </p:nvSpPr>
        <p:spPr>
          <a:xfrm>
            <a:off x="697833" y="2055813"/>
            <a:ext cx="603985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solidFill>
                  <a:schemeClr val="tx1"/>
                </a:solidFill>
                <a:latin typeface="Be Vietnam Pro" pitchFamily="2" charset="0"/>
              </a:rPr>
              <a:t>The RAF has always pushed the boundaries of speed, reach and height to gain an advantage over the enemy. Many new designs have evolved over the last century that have enabled aircraft to travel faster, further, higher and lower.  </a:t>
            </a:r>
          </a:p>
          <a:p>
            <a:pPr algn="l"/>
            <a:r>
              <a:rPr lang="en-GB" sz="1600" dirty="0">
                <a:solidFill>
                  <a:schemeClr val="tx1"/>
                </a:solidFill>
                <a:latin typeface="Be Vietnam Pro" pitchFamily="2" charset="0"/>
              </a:rPr>
              <a:t> </a:t>
            </a:r>
          </a:p>
          <a:p>
            <a:pPr algn="l"/>
            <a:r>
              <a:rPr lang="en-GB" sz="1600" dirty="0">
                <a:solidFill>
                  <a:schemeClr val="tx1"/>
                </a:solidFill>
                <a:latin typeface="Be Vietnam Pro" pitchFamily="2" charset="0"/>
              </a:rPr>
              <a:t>Innovation remains the key to the successful future of the organisation. Most recently the RAF have worked with companies around the world to develop the F-35 Lightning II, the first production aircraft capable of both vertical take-off and landing, and supersonic flight.</a:t>
            </a:r>
          </a:p>
          <a:p>
            <a:pPr algn="l"/>
            <a:r>
              <a:rPr lang="en-GB" sz="1600" dirty="0">
                <a:solidFill>
                  <a:schemeClr val="tx1"/>
                </a:solidFill>
                <a:latin typeface="Be Vietnam Pro" pitchFamily="2" charset="0"/>
              </a:rPr>
              <a:t> </a:t>
            </a:r>
          </a:p>
          <a:p>
            <a:pPr algn="l"/>
            <a:r>
              <a:rPr lang="en-GB" sz="1600" dirty="0">
                <a:solidFill>
                  <a:schemeClr val="tx1"/>
                </a:solidFill>
                <a:latin typeface="Be Vietnam Pro" pitchFamily="2" charset="0"/>
              </a:rPr>
              <a:t>The F-35 is capable of ground attack and air-to-air combat. It is also the first stealth aircraft to enter RAF service as it is able to evade enemy radar.</a:t>
            </a:r>
          </a:p>
          <a:p>
            <a:endParaRPr lang="en-US" dirty="0">
              <a:latin typeface="Roboto" panose="02000000000000000000" pitchFamily="2" charset="0"/>
              <a:ea typeface="Roboto" panose="02000000000000000000" pitchFamily="2" charset="0"/>
            </a:endParaRPr>
          </a:p>
        </p:txBody>
      </p:sp>
      <p:pic>
        <p:nvPicPr>
          <p:cNvPr id="4" name="Picture Placeholder 6" descr="177A3189.jpg">
            <a:extLst>
              <a:ext uri="{FF2B5EF4-FFF2-40B4-BE49-F238E27FC236}">
                <a16:creationId xmlns:a16="http://schemas.microsoft.com/office/drawing/2014/main" id="{5913CE37-4B9C-777D-5EB9-FF455E3EEC0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435518" y="3636092"/>
            <a:ext cx="3677640" cy="2269647"/>
          </a:xfrm>
          <a:prstGeom prst="rect">
            <a:avLst/>
          </a:prstGeom>
        </p:spPr>
      </p:pic>
      <p:pic>
        <p:nvPicPr>
          <p:cNvPr id="8" name="Picture Placeholder 3" descr="45160020.jpg">
            <a:extLst>
              <a:ext uri="{FF2B5EF4-FFF2-40B4-BE49-F238E27FC236}">
                <a16:creationId xmlns:a16="http://schemas.microsoft.com/office/drawing/2014/main" id="{93493084-B5A1-281D-BFAB-0BB8A0E1F18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25" r="-30184"/>
          <a:stretch/>
        </p:blipFill>
        <p:spPr>
          <a:xfrm>
            <a:off x="7244872" y="795120"/>
            <a:ext cx="5163698" cy="2686802"/>
          </a:xfrm>
          <a:prstGeom prst="rect">
            <a:avLst/>
          </a:prstGeom>
        </p:spPr>
      </p:pic>
    </p:spTree>
    <p:extLst>
      <p:ext uri="{BB962C8B-B14F-4D97-AF65-F5344CB8AC3E}">
        <p14:creationId xmlns:p14="http://schemas.microsoft.com/office/powerpoint/2010/main" val="3238124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DD46EC21-F6FA-74B8-157B-6B32E34A0269}"/>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030979D4-FF54-4C91-B5EC-4364CF4D8509}"/>
              </a:ext>
            </a:extLst>
          </p:cNvPr>
          <p:cNvSpPr>
            <a:spLocks noGrp="1"/>
          </p:cNvSpPr>
          <p:nvPr>
            <p:ph type="title"/>
          </p:nvPr>
        </p:nvSpPr>
        <p:spPr/>
        <p:txBody>
          <a:bodyPr/>
          <a:lstStyle/>
          <a:p>
            <a:r>
              <a:rPr lang="en-GB" dirty="0">
                <a:latin typeface="Be Vietnam Pro Medium" pitchFamily="2" charset="77"/>
              </a:rPr>
              <a:t>Information for Teachers</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8F2B3F40-FDCC-F698-6EB4-F522C035AA5F}"/>
              </a:ext>
            </a:extLst>
          </p:cNvPr>
          <p:cNvSpPr txBox="1">
            <a:spLocks/>
          </p:cNvSpPr>
          <p:nvPr/>
        </p:nvSpPr>
        <p:spPr>
          <a:xfrm>
            <a:off x="697833" y="2055813"/>
            <a:ext cx="603985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600" dirty="0">
                <a:solidFill>
                  <a:schemeClr val="tx1"/>
                </a:solidFill>
                <a:latin typeface="Be Vietnam Pro" pitchFamily="2" charset="0"/>
              </a:rPr>
              <a:t>This resource is a taste of some of the issues explored within the ‘RAF: First to the Future’ exhibition at the RAF Museum, London.</a:t>
            </a:r>
          </a:p>
          <a:p>
            <a:pPr algn="l"/>
            <a:endParaRPr lang="en-GB" sz="1050" dirty="0">
              <a:solidFill>
                <a:schemeClr val="tx1"/>
              </a:solidFill>
              <a:latin typeface="Be Vietnam Pro" pitchFamily="2" charset="0"/>
            </a:endParaRPr>
          </a:p>
          <a:p>
            <a:pPr algn="l"/>
            <a:r>
              <a:rPr lang="en-GB" sz="1600" dirty="0">
                <a:solidFill>
                  <a:schemeClr val="tx1"/>
                </a:solidFill>
                <a:latin typeface="Be Vietnam Pro" pitchFamily="2" charset="0"/>
              </a:rPr>
              <a:t>It focuses on discussion and debating skills and is for use across Key Stages 3, 4 and 5.</a:t>
            </a:r>
          </a:p>
          <a:p>
            <a:pPr algn="l"/>
            <a:endParaRPr lang="en-GB" sz="1050" dirty="0">
              <a:solidFill>
                <a:schemeClr val="tx1"/>
              </a:solidFill>
              <a:latin typeface="Be Vietnam Pro" pitchFamily="2" charset="0"/>
            </a:endParaRPr>
          </a:p>
          <a:p>
            <a:pPr algn="l"/>
            <a:r>
              <a:rPr lang="en-GB" sz="1600" dirty="0">
                <a:solidFill>
                  <a:schemeClr val="tx1"/>
                </a:solidFill>
                <a:latin typeface="Be Vietnam Pro" pitchFamily="2" charset="0"/>
              </a:rPr>
              <a:t>Curriculum links can be found within the following subjects: Citizenship, Computing, Design &amp; Technology, English, History, Politics &amp; Government, PSHE and Science. </a:t>
            </a:r>
          </a:p>
          <a:p>
            <a:pPr algn="l"/>
            <a:endParaRPr lang="en-GB" sz="1050" dirty="0">
              <a:solidFill>
                <a:schemeClr val="tx1"/>
              </a:solidFill>
              <a:latin typeface="Be Vietnam Pro" pitchFamily="2" charset="0"/>
            </a:endParaRPr>
          </a:p>
          <a:p>
            <a:pPr algn="l"/>
            <a:r>
              <a:rPr lang="en-GB" sz="1600" dirty="0">
                <a:solidFill>
                  <a:schemeClr val="tx1"/>
                </a:solidFill>
                <a:latin typeface="Be Vietnam Pro" pitchFamily="2" charset="0"/>
              </a:rPr>
              <a:t>The content can also be used within assemblies, to facilitate careers-focused discussion or as stimulus for extra-curricular </a:t>
            </a:r>
          </a:p>
          <a:p>
            <a:pPr algn="l"/>
            <a:r>
              <a:rPr lang="en-GB" sz="1600" dirty="0">
                <a:solidFill>
                  <a:schemeClr val="tx1"/>
                </a:solidFill>
                <a:latin typeface="Be Vietnam Pro" pitchFamily="2" charset="0"/>
              </a:rPr>
              <a:t>debate clubs.</a:t>
            </a:r>
          </a:p>
          <a:p>
            <a:pPr algn="l"/>
            <a:endParaRPr lang="en-GB" sz="1050" dirty="0">
              <a:solidFill>
                <a:schemeClr val="tx1"/>
              </a:solidFill>
              <a:latin typeface="Be Vietnam Pro" pitchFamily="2" charset="0"/>
            </a:endParaRPr>
          </a:p>
          <a:p>
            <a:pPr algn="l"/>
            <a:r>
              <a:rPr lang="en-GB" sz="1600" dirty="0">
                <a:solidFill>
                  <a:schemeClr val="tx1"/>
                </a:solidFill>
                <a:latin typeface="Be Vietnam Pro" pitchFamily="2" charset="0"/>
              </a:rPr>
              <a:t>Please read the Supporting Teacher Information which accompanies these slides. Additional information can also be found in the notes section of some of these slides</a:t>
            </a:r>
            <a:r>
              <a:rPr lang="en-GB" sz="1400" b="1" dirty="0"/>
              <a:t>.</a:t>
            </a:r>
          </a:p>
          <a:p>
            <a:endParaRPr lang="en-US" dirty="0">
              <a:latin typeface="Roboto" panose="02000000000000000000" pitchFamily="2" charset="0"/>
              <a:ea typeface="Roboto" panose="02000000000000000000" pitchFamily="2" charset="0"/>
            </a:endParaRPr>
          </a:p>
        </p:txBody>
      </p:sp>
      <p:pic>
        <p:nvPicPr>
          <p:cNvPr id="6" name="Picture Placeholder 5" descr="142RAF-Web-Sized.jpg">
            <a:extLst>
              <a:ext uri="{FF2B5EF4-FFF2-40B4-BE49-F238E27FC236}">
                <a16:creationId xmlns:a16="http://schemas.microsoft.com/office/drawing/2014/main" id="{FD48CD11-ACFA-2503-830F-FA1469D2039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016049" y="1690688"/>
            <a:ext cx="4337751" cy="2256447"/>
          </a:xfrm>
          <a:prstGeom prst="rect">
            <a:avLst/>
          </a:prstGeom>
        </p:spPr>
      </p:pic>
      <p:pic>
        <p:nvPicPr>
          <p:cNvPr id="7" name="Picture Placeholder 8" descr="177A3188.jpg">
            <a:extLst>
              <a:ext uri="{FF2B5EF4-FFF2-40B4-BE49-F238E27FC236}">
                <a16:creationId xmlns:a16="http://schemas.microsoft.com/office/drawing/2014/main" id="{2EA72C74-3E6C-EA17-95BF-220EE6E20712}"/>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616490" y="4054277"/>
            <a:ext cx="3143128" cy="1939774"/>
          </a:xfrm>
          <a:prstGeom prst="rect">
            <a:avLst/>
          </a:prstGeom>
        </p:spPr>
      </p:pic>
    </p:spTree>
    <p:extLst>
      <p:ext uri="{BB962C8B-B14F-4D97-AF65-F5344CB8AC3E}">
        <p14:creationId xmlns:p14="http://schemas.microsoft.com/office/powerpoint/2010/main" val="176917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35DC6-3F12-C182-ADBF-07CE42379046}"/>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20F1EB5C-677E-B77B-16FA-A584CD38B8BE}"/>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314FDB6A-2EA9-86B6-EA61-3A533D3E1463}"/>
              </a:ext>
            </a:extLst>
          </p:cNvPr>
          <p:cNvSpPr>
            <a:spLocks noGrp="1"/>
          </p:cNvSpPr>
          <p:nvPr>
            <p:ph type="title"/>
          </p:nvPr>
        </p:nvSpPr>
        <p:spPr/>
        <p:txBody>
          <a:bodyPr/>
          <a:lstStyle/>
          <a:p>
            <a:r>
              <a:rPr lang="en-GB" dirty="0">
                <a:latin typeface="Be Vietnam Pro Medium" pitchFamily="2" charset="77"/>
              </a:rPr>
              <a:t>F35 Lightning II</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81750EF5-F80D-E7DA-0DA4-92F3252387C9}"/>
              </a:ext>
            </a:extLst>
          </p:cNvPr>
          <p:cNvSpPr txBox="1">
            <a:spLocks/>
          </p:cNvSpPr>
          <p:nvPr/>
        </p:nvSpPr>
        <p:spPr>
          <a:xfrm>
            <a:off x="697833" y="2055813"/>
            <a:ext cx="603985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18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hlinkClick r:id="rId4"/>
              </a:rPr>
              <a:t>Game-changing technology</a:t>
            </a: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1600" b="0" i="0" u="none" strike="noStrike" kern="1200" cap="none" spc="0" normalizeH="0" baseline="0" noProof="0" dirty="0">
                <a:ln>
                  <a:noFill/>
                </a:ln>
                <a:solidFill>
                  <a:prstClr val="black"/>
                </a:solidFill>
                <a:effectLst/>
                <a:uLnTx/>
                <a:uFillTx/>
                <a:latin typeface="Be Vietnam Pro" pitchFamily="2" charset="0"/>
                <a:cs typeface="Arial"/>
              </a:rPr>
              <a:t>(01.00 video duration)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1600" b="0" i="0" u="none" strike="noStrike" kern="1200" cap="none" spc="0" normalizeH="0" baseline="0" noProof="0" dirty="0">
              <a:ln>
                <a:noFill/>
              </a:ln>
              <a:solidFill>
                <a:prstClr val="black"/>
              </a:solidFill>
              <a:effectLst/>
              <a:uLnTx/>
              <a:uFillTx/>
              <a:latin typeface="Be Vietnam Pro" pitchFamily="2" charset="0"/>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hlinkClick r:id="rId5"/>
              </a:rPr>
              <a:t>Brand new capabilities</a:t>
            </a: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1600" b="0" i="0" u="none" strike="noStrike" kern="1200" cap="none" spc="0" normalizeH="0" baseline="0" noProof="0" dirty="0">
                <a:ln>
                  <a:noFill/>
                </a:ln>
                <a:solidFill>
                  <a:prstClr val="black"/>
                </a:solidFill>
                <a:effectLst/>
                <a:uLnTx/>
                <a:uFillTx/>
                <a:latin typeface="Be Vietnam Pro" pitchFamily="2" charset="0"/>
                <a:cs typeface="Arial"/>
              </a:rPr>
              <a:t>(01:51 video duration)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2000" b="0" i="0" u="none" strike="noStrike" kern="1200" cap="none" spc="0" normalizeH="0" baseline="0" noProof="0" dirty="0">
              <a:ln>
                <a:noFill/>
              </a:ln>
              <a:solidFill>
                <a:prstClr val="black"/>
              </a:solidFill>
              <a:effectLst/>
              <a:uLnTx/>
              <a:uFillTx/>
              <a:latin typeface="Be Vietnam Pro" pitchFamily="2" charset="0"/>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hlinkClick r:id="rId6"/>
              </a:rPr>
              <a:t>The cutting-edge helmet</a:t>
            </a: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1600" b="0" i="0" u="none" strike="noStrike" kern="1200" cap="none" spc="0" normalizeH="0" baseline="0" noProof="0" dirty="0">
                <a:ln>
                  <a:noFill/>
                </a:ln>
                <a:solidFill>
                  <a:prstClr val="black"/>
                </a:solidFill>
                <a:effectLst/>
                <a:uLnTx/>
                <a:uFillTx/>
                <a:latin typeface="Be Vietnam Pro" pitchFamily="2" charset="0"/>
                <a:cs typeface="Arial"/>
              </a:rPr>
              <a:t>(00:33 video duration)</a:t>
            </a:r>
          </a:p>
          <a:p>
            <a:endParaRPr lang="en-US" dirty="0">
              <a:latin typeface="Roboto" panose="02000000000000000000" pitchFamily="2" charset="0"/>
              <a:ea typeface="Roboto" panose="02000000000000000000" pitchFamily="2" charset="0"/>
            </a:endParaRPr>
          </a:p>
        </p:txBody>
      </p:sp>
      <p:pic>
        <p:nvPicPr>
          <p:cNvPr id="4" name="Picture Placeholder 6" descr="177A3189.jpg">
            <a:extLst>
              <a:ext uri="{FF2B5EF4-FFF2-40B4-BE49-F238E27FC236}">
                <a16:creationId xmlns:a16="http://schemas.microsoft.com/office/drawing/2014/main" id="{8CF4F006-41E3-14F6-28CB-DA4F6A7A089B}"/>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7435518" y="3636092"/>
            <a:ext cx="3677640" cy="2269647"/>
          </a:xfrm>
          <a:prstGeom prst="rect">
            <a:avLst/>
          </a:prstGeom>
        </p:spPr>
      </p:pic>
      <p:pic>
        <p:nvPicPr>
          <p:cNvPr id="8" name="Picture Placeholder 3" descr="45160020.jpg">
            <a:extLst>
              <a:ext uri="{FF2B5EF4-FFF2-40B4-BE49-F238E27FC236}">
                <a16:creationId xmlns:a16="http://schemas.microsoft.com/office/drawing/2014/main" id="{57630C2D-B235-FC60-FAB8-210921F7C0AB}"/>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25" r="-30184"/>
          <a:stretch/>
        </p:blipFill>
        <p:spPr>
          <a:xfrm>
            <a:off x="7244872" y="795120"/>
            <a:ext cx="5163698" cy="2686802"/>
          </a:xfrm>
          <a:prstGeom prst="rect">
            <a:avLst/>
          </a:prstGeom>
        </p:spPr>
      </p:pic>
    </p:spTree>
    <p:extLst>
      <p:ext uri="{BB962C8B-B14F-4D97-AF65-F5344CB8AC3E}">
        <p14:creationId xmlns:p14="http://schemas.microsoft.com/office/powerpoint/2010/main" val="1464577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BA7F2-C032-B062-C3A0-FCD91A0F6319}"/>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F85BE787-1232-4597-4548-3A772F6C4959}"/>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DA25D4B3-D38B-7D99-7954-598F1571EAD9}"/>
              </a:ext>
            </a:extLst>
          </p:cNvPr>
          <p:cNvSpPr>
            <a:spLocks noGrp="1"/>
          </p:cNvSpPr>
          <p:nvPr>
            <p:ph type="title"/>
          </p:nvPr>
        </p:nvSpPr>
        <p:spPr/>
        <p:txBody>
          <a:bodyPr/>
          <a:lstStyle/>
          <a:p>
            <a:r>
              <a:rPr lang="en-GB" dirty="0">
                <a:latin typeface="Be Vietnam Pro Medium" pitchFamily="2" charset="77"/>
              </a:rPr>
              <a:t>Development of the F35</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A9164254-F073-1343-6EBC-C768844E4105}"/>
              </a:ext>
            </a:extLst>
          </p:cNvPr>
          <p:cNvSpPr txBox="1">
            <a:spLocks/>
          </p:cNvSpPr>
          <p:nvPr/>
        </p:nvSpPr>
        <p:spPr>
          <a:xfrm>
            <a:off x="5951620" y="2264360"/>
            <a:ext cx="5646821"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400" dirty="0">
                <a:solidFill>
                  <a:schemeClr val="tx1"/>
                </a:solidFill>
                <a:latin typeface="Be Vietnam Pro" pitchFamily="2" charset="0"/>
              </a:rPr>
              <a:t>The F-35 was developed with 12 international participants and over 1,500 suppliers. The other participants – including the USA, Italy and the Netherlands – will also acquire F-35 aircraft. Each aircraft costs around £80 million to build and the entire development cost is expected to be well over a trillion pounds. The F-35 is expected to be the UK’s main strike aircraft until at least 2040.</a:t>
            </a:r>
          </a:p>
          <a:p>
            <a:endParaRPr lang="en-US" dirty="0">
              <a:latin typeface="Roboto" panose="02000000000000000000" pitchFamily="2" charset="0"/>
              <a:ea typeface="Roboto" panose="02000000000000000000" pitchFamily="2" charset="0"/>
            </a:endParaRPr>
          </a:p>
        </p:txBody>
      </p:sp>
      <p:pic>
        <p:nvPicPr>
          <p:cNvPr id="6" name="Picture Placeholder 4" descr="177A3084.jpg">
            <a:extLst>
              <a:ext uri="{FF2B5EF4-FFF2-40B4-BE49-F238E27FC236}">
                <a16:creationId xmlns:a16="http://schemas.microsoft.com/office/drawing/2014/main" id="{0F60ED2C-0358-4119-5D1F-50E8EB084A6D}"/>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582287" y="1690688"/>
            <a:ext cx="4950233" cy="4045146"/>
          </a:xfrm>
          <a:prstGeom prst="rect">
            <a:avLst/>
          </a:prstGeom>
        </p:spPr>
      </p:pic>
    </p:spTree>
    <p:extLst>
      <p:ext uri="{BB962C8B-B14F-4D97-AF65-F5344CB8AC3E}">
        <p14:creationId xmlns:p14="http://schemas.microsoft.com/office/powerpoint/2010/main" val="2693069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8F87-460B-F2E1-5D24-DD82333035B5}"/>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000568E2-8CD3-3B70-1DBB-131804F34A7E}"/>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36B9B80E-550D-88E0-76CB-8D8CF2114D28}"/>
              </a:ext>
            </a:extLst>
          </p:cNvPr>
          <p:cNvSpPr>
            <a:spLocks noGrp="1"/>
          </p:cNvSpPr>
          <p:nvPr>
            <p:ph type="title"/>
          </p:nvPr>
        </p:nvSpPr>
        <p:spPr/>
        <p:txBody>
          <a:bodyPr>
            <a:normAutofit/>
          </a:bodyPr>
          <a:lstStyle/>
          <a:p>
            <a:r>
              <a:rPr lang="en-GB" sz="4000" dirty="0">
                <a:latin typeface="Be Vietnam Pro Medium" pitchFamily="2" charset="77"/>
              </a:rPr>
              <a:t>Designed to Win: Part 1</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DFAEFE13-7D32-D470-B1C4-073566D099E8}"/>
              </a:ext>
            </a:extLst>
          </p:cNvPr>
          <p:cNvSpPr txBox="1">
            <a:spLocks/>
          </p:cNvSpPr>
          <p:nvPr/>
        </p:nvSpPr>
        <p:spPr>
          <a:xfrm>
            <a:off x="1399675"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On the next slide you will find a list of some of the most ground-breaking elements of the F-35’s design. In pairs or small groups, discuss what each feature could be used for.</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Be ready to explain your choices.</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1108990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57D12-6D56-99FF-4AD6-202B2994ACFC}"/>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A705EBB4-955A-B417-F5A2-0DA59DB26D69}"/>
              </a:ext>
            </a:extLst>
          </p:cNvPr>
          <p:cNvPicPr>
            <a:picLocks noGrp="1" noChangeAspect="1"/>
          </p:cNvPicPr>
          <p:nvPr>
            <p:ph idx="1"/>
          </p:nvPr>
        </p:nvPicPr>
        <p:blipFill>
          <a:blip r:embed="rId3"/>
          <a:stretch>
            <a:fillRect/>
          </a:stretch>
        </p:blipFill>
        <p:spPr>
          <a:xfrm>
            <a:off x="0" y="0"/>
            <a:ext cx="12192000" cy="6858000"/>
          </a:xfrm>
        </p:spPr>
      </p:pic>
      <p:graphicFrame>
        <p:nvGraphicFramePr>
          <p:cNvPr id="9" name="Content Placeholder 3">
            <a:extLst>
              <a:ext uri="{FF2B5EF4-FFF2-40B4-BE49-F238E27FC236}">
                <a16:creationId xmlns:a16="http://schemas.microsoft.com/office/drawing/2014/main" id="{5CE84F39-DB49-74C8-E7BC-C8DDCEBB431F}"/>
              </a:ext>
            </a:extLst>
          </p:cNvPr>
          <p:cNvGraphicFramePr>
            <a:graphicFrameLocks/>
          </p:cNvGraphicFramePr>
          <p:nvPr>
            <p:extLst>
              <p:ext uri="{D42A27DB-BD31-4B8C-83A1-F6EECF244321}">
                <p14:modId xmlns:p14="http://schemas.microsoft.com/office/powerpoint/2010/main" val="1124208307"/>
              </p:ext>
            </p:extLst>
          </p:nvPr>
        </p:nvGraphicFramePr>
        <p:xfrm>
          <a:off x="1370122" y="899160"/>
          <a:ext cx="9451756" cy="5059680"/>
        </p:xfrm>
        <a:graphic>
          <a:graphicData uri="http://schemas.openxmlformats.org/drawingml/2006/table">
            <a:tbl>
              <a:tblPr firstRow="1" bandRow="1">
                <a:tableStyleId>{5C22544A-7EE6-4342-B048-85BDC9FD1C3A}</a:tableStyleId>
              </a:tblPr>
              <a:tblGrid>
                <a:gridCol w="2362939">
                  <a:extLst>
                    <a:ext uri="{9D8B030D-6E8A-4147-A177-3AD203B41FA5}">
                      <a16:colId xmlns:a16="http://schemas.microsoft.com/office/drawing/2014/main" val="20000"/>
                    </a:ext>
                  </a:extLst>
                </a:gridCol>
                <a:gridCol w="2362939">
                  <a:extLst>
                    <a:ext uri="{9D8B030D-6E8A-4147-A177-3AD203B41FA5}">
                      <a16:colId xmlns:a16="http://schemas.microsoft.com/office/drawing/2014/main" val="20001"/>
                    </a:ext>
                  </a:extLst>
                </a:gridCol>
                <a:gridCol w="2362939">
                  <a:extLst>
                    <a:ext uri="{9D8B030D-6E8A-4147-A177-3AD203B41FA5}">
                      <a16:colId xmlns:a16="http://schemas.microsoft.com/office/drawing/2014/main" val="20002"/>
                    </a:ext>
                  </a:extLst>
                </a:gridCol>
                <a:gridCol w="2362939">
                  <a:extLst>
                    <a:ext uri="{9D8B030D-6E8A-4147-A177-3AD203B41FA5}">
                      <a16:colId xmlns:a16="http://schemas.microsoft.com/office/drawing/2014/main" val="20003"/>
                    </a:ext>
                  </a:extLst>
                </a:gridCol>
              </a:tblGrid>
              <a:tr h="20826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Supersonic flight</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Vertical take off and landing</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Multi-role – designed for ground attack</a:t>
                      </a:r>
                      <a:r>
                        <a:rPr lang="en-GB" sz="1600" b="0" strike="sngStrike" kern="1200" dirty="0">
                          <a:solidFill>
                            <a:srgbClr val="000000"/>
                          </a:solidFill>
                          <a:effectLst/>
                          <a:latin typeface="Be Vietnam Pro" pitchFamily="2" charset="0"/>
                          <a:ea typeface="+mn-ea"/>
                          <a:cs typeface="Arial" panose="020B0604020202020204" pitchFamily="34" charset="0"/>
                        </a:rPr>
                        <a:t> </a:t>
                      </a:r>
                      <a:r>
                        <a:rPr lang="en-GB" sz="1600" b="0" kern="1200" dirty="0">
                          <a:solidFill>
                            <a:srgbClr val="000000"/>
                          </a:solidFill>
                          <a:effectLst/>
                          <a:latin typeface="Be Vietnam Pro" pitchFamily="2" charset="0"/>
                          <a:ea typeface="+mn-ea"/>
                          <a:cs typeface="Arial" panose="020B0604020202020204" pitchFamily="34" charset="0"/>
                        </a:rPr>
                        <a:t>and air-to-air combat</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C3092B"/>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Continuous all-direction target detection and attack (it does not need to be physically pointing at its target</a:t>
                      </a:r>
                      <a:r>
                        <a:rPr lang="en-GB" sz="1600" b="0" kern="1200" baseline="0" dirty="0">
                          <a:solidFill>
                            <a:srgbClr val="000000"/>
                          </a:solidFill>
                          <a:effectLst/>
                          <a:latin typeface="Be Vietnam Pro" pitchFamily="2" charset="0"/>
                          <a:ea typeface="+mn-ea"/>
                          <a:cs typeface="Arial" panose="020B0604020202020204" pitchFamily="34" charset="0"/>
                        </a:rPr>
                        <a:t> </a:t>
                      </a:r>
                      <a:r>
                        <a:rPr lang="en-GB" sz="1600" b="0" kern="1200" dirty="0">
                          <a:solidFill>
                            <a:srgbClr val="000000"/>
                          </a:solidFill>
                          <a:effectLst/>
                          <a:latin typeface="Be Vietnam Pro" pitchFamily="2" charset="0"/>
                          <a:ea typeface="+mn-ea"/>
                          <a:cs typeface="Arial" panose="020B0604020202020204" pitchFamily="34" charset="0"/>
                        </a:rPr>
                        <a:t>to be successful)</a:t>
                      </a:r>
                      <a:r>
                        <a:rPr lang="en-GB" sz="1600" b="0" dirty="0">
                          <a:solidFill>
                            <a:srgbClr val="000000"/>
                          </a:solidFill>
                          <a:effectLst/>
                          <a:latin typeface="Be Vietnam Pro" pitchFamily="2" charset="0"/>
                          <a:cs typeface="Arial" panose="020B0604020202020204" pitchFamily="34" charset="0"/>
                        </a:rPr>
                        <a:t> </a:t>
                      </a:r>
                      <a:endParaRPr lang="en-US" sz="1600" b="0" dirty="0">
                        <a:solidFill>
                          <a:srgbClr val="000000"/>
                        </a:solidFill>
                        <a:latin typeface="Be Vietnam Pro" pitchFamily="2"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2082613">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Stealth technology to make plane less visible to the enemy (it cannot be picked up by radar)</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Helmet linked to sensors on the aircraft allows the pilot to ‘see through the plane’</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GB" sz="1600" b="0" kern="1200" dirty="0">
                          <a:solidFill>
                            <a:srgbClr val="000000"/>
                          </a:solidFill>
                          <a:effectLst/>
                          <a:latin typeface="Be Vietnam Pro" pitchFamily="2" charset="0"/>
                          <a:ea typeface="+mn-ea"/>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High-speed data networking – collects and shares information immediately with allies on ground, in the air or at sea</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600" b="0" kern="1200" dirty="0">
                        <a:solidFill>
                          <a:srgbClr val="000000"/>
                        </a:solidFill>
                        <a:effectLst/>
                        <a:latin typeface="Be Vietnam Pro" pitchFamily="2"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600" b="0" kern="1200" dirty="0">
                          <a:solidFill>
                            <a:srgbClr val="000000"/>
                          </a:solidFill>
                          <a:effectLst/>
                          <a:latin typeface="Be Vietnam Pro" pitchFamily="2" charset="0"/>
                          <a:ea typeface="+mn-ea"/>
                          <a:cs typeface="Arial" panose="020B0604020202020204" pitchFamily="34" charset="0"/>
                        </a:rPr>
                        <a:t>Electronic attack capabilities – can locate and track enemy forces, jam radio frequencies, attack networks and suppress enemy radars</a:t>
                      </a:r>
                    </a:p>
                    <a:p>
                      <a:pPr algn="ctr"/>
                      <a:endParaRPr lang="en-US" sz="16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528694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5364F-96D4-1AB9-D133-BCF113043230}"/>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8E729A6D-21D9-A5FD-9E06-3B58DCF93E90}"/>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1C64BAE8-3C7E-DA7B-8555-12DF85DF7897}"/>
              </a:ext>
            </a:extLst>
          </p:cNvPr>
          <p:cNvSpPr>
            <a:spLocks noGrp="1"/>
          </p:cNvSpPr>
          <p:nvPr>
            <p:ph type="title"/>
          </p:nvPr>
        </p:nvSpPr>
        <p:spPr/>
        <p:txBody>
          <a:bodyPr>
            <a:normAutofit/>
          </a:bodyPr>
          <a:lstStyle/>
          <a:p>
            <a:r>
              <a:rPr lang="en-GB" sz="4000" dirty="0">
                <a:latin typeface="Be Vietnam Pro Medium" pitchFamily="2" charset="77"/>
              </a:rPr>
              <a:t>Designed to Win: Part 2</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12E7CAC6-2453-07A8-5649-521C74CF8AEC}"/>
              </a:ext>
            </a:extLst>
          </p:cNvPr>
          <p:cNvSpPr txBox="1">
            <a:spLocks/>
          </p:cNvSpPr>
          <p:nvPr/>
        </p:nvSpPr>
        <p:spPr>
          <a:xfrm>
            <a:off x="1399675"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Now you have thought about each of these features it is time to decide what you think would be most important.</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Rank each of the features from most to least important.</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Be ready to explain your choices.</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3565607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B163E-3FC0-F7AD-F3F2-F731C47909C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569F53-68F1-903C-B995-E8C69C4FD7FE}"/>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21A29D-5D4E-B886-771D-234CC84505FA}"/>
              </a:ext>
            </a:extLst>
          </p:cNvPr>
          <p:cNvSpPr>
            <a:spLocks noGrp="1"/>
          </p:cNvSpPr>
          <p:nvPr>
            <p:ph type="ctrTitle"/>
          </p:nvPr>
        </p:nvSpPr>
        <p:spPr/>
        <p:txBody>
          <a:bodyPr/>
          <a:lstStyle/>
          <a:p>
            <a:pPr algn="l"/>
            <a:r>
              <a:rPr lang="en-US" dirty="0">
                <a:solidFill>
                  <a:schemeClr val="bg1"/>
                </a:solidFill>
                <a:latin typeface="Be Vietnam Pro Medium" pitchFamily="2" charset="0"/>
              </a:rPr>
              <a:t>Persuade Me</a:t>
            </a:r>
          </a:p>
        </p:txBody>
      </p:sp>
    </p:spTree>
    <p:extLst>
      <p:ext uri="{BB962C8B-B14F-4D97-AF65-F5344CB8AC3E}">
        <p14:creationId xmlns:p14="http://schemas.microsoft.com/office/powerpoint/2010/main" val="3645958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83D0D-D105-7D98-47A1-5C74C5EFDD7C}"/>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49F9FA10-51D2-96E4-F54A-20D5C0F85B96}"/>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0C725767-1787-FBBE-58A5-849893567EBC}"/>
              </a:ext>
            </a:extLst>
          </p:cNvPr>
          <p:cNvSpPr>
            <a:spLocks noGrp="1"/>
          </p:cNvSpPr>
          <p:nvPr>
            <p:ph type="title"/>
          </p:nvPr>
        </p:nvSpPr>
        <p:spPr/>
        <p:txBody>
          <a:bodyPr/>
          <a:lstStyle/>
          <a:p>
            <a:r>
              <a:rPr lang="en-GB" dirty="0">
                <a:latin typeface="Be Vietnam Pro Medium" pitchFamily="2" charset="77"/>
              </a:rPr>
              <a:t>Precision Strike</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DFA5E5EB-3043-9154-3562-824BCEB8FBC3}"/>
              </a:ext>
            </a:extLst>
          </p:cNvPr>
          <p:cNvSpPr txBox="1">
            <a:spLocks/>
          </p:cNvSpPr>
          <p:nvPr/>
        </p:nvSpPr>
        <p:spPr>
          <a:xfrm>
            <a:off x="5951620" y="2264360"/>
            <a:ext cx="5646821"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400" dirty="0">
                <a:solidFill>
                  <a:schemeClr val="tx1"/>
                </a:solidFill>
                <a:latin typeface="Be Vietnam Pro" pitchFamily="2" charset="0"/>
              </a:rPr>
              <a:t>The F-35 has been designed for precision strike warfare. Precision strike technology uses laser-guided missiles and GPS to incapacitate a specific target at the first attempt. This minimises the risk to civilians.  Precision strike relies on accurate intelligence to select the correct target. </a:t>
            </a:r>
          </a:p>
          <a:p>
            <a:endParaRPr lang="en-US" dirty="0">
              <a:latin typeface="Roboto" panose="02000000000000000000" pitchFamily="2" charset="0"/>
              <a:ea typeface="Roboto" panose="02000000000000000000" pitchFamily="2" charset="0"/>
            </a:endParaRPr>
          </a:p>
        </p:txBody>
      </p:sp>
      <p:pic>
        <p:nvPicPr>
          <p:cNvPr id="4" name="Picture Placeholder 5" descr="138RAF-Web-Sized.jpg">
            <a:extLst>
              <a:ext uri="{FF2B5EF4-FFF2-40B4-BE49-F238E27FC236}">
                <a16:creationId xmlns:a16="http://schemas.microsoft.com/office/drawing/2014/main" id="{5048C27B-42B6-8C60-FC56-CA02EBC8DDF1}"/>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46156" y="1690688"/>
            <a:ext cx="4886364" cy="3992955"/>
          </a:xfrm>
          <a:prstGeom prst="rect">
            <a:avLst/>
          </a:prstGeom>
        </p:spPr>
      </p:pic>
    </p:spTree>
    <p:extLst>
      <p:ext uri="{BB962C8B-B14F-4D97-AF65-F5344CB8AC3E}">
        <p14:creationId xmlns:p14="http://schemas.microsoft.com/office/powerpoint/2010/main" val="1722899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339FD-FDF9-5ECC-DE71-AA7A97E33F41}"/>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89E533FA-5422-B1C4-62D9-E08DA561F449}"/>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4167E29D-1857-AE08-B79C-2BCE72443459}"/>
              </a:ext>
            </a:extLst>
          </p:cNvPr>
          <p:cNvSpPr>
            <a:spLocks noGrp="1"/>
          </p:cNvSpPr>
          <p:nvPr>
            <p:ph type="title"/>
          </p:nvPr>
        </p:nvSpPr>
        <p:spPr/>
        <p:txBody>
          <a:bodyPr>
            <a:normAutofit/>
          </a:bodyPr>
          <a:lstStyle/>
          <a:p>
            <a:r>
              <a:rPr lang="en-GB" sz="4000" dirty="0">
                <a:latin typeface="Be Vietnam Pro Medium" pitchFamily="2" charset="77"/>
              </a:rPr>
              <a:t>Persuade Me</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9EB3AB23-10D2-FA91-8E0F-D0DEC299E394}"/>
              </a:ext>
            </a:extLst>
          </p:cNvPr>
          <p:cNvSpPr txBox="1">
            <a:spLocks/>
          </p:cNvSpPr>
          <p:nvPr/>
        </p:nvSpPr>
        <p:spPr>
          <a:xfrm>
            <a:off x="838200"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On the following slide you will find the profile of a potential target for precision strike using a F-35. </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Get into groups of five. You are a command unit in the RAF. Each unit must come up with an analysis of whether to carry out a strike or not. Consider the ethical and legal issues involved in such a decision. Take into account the pros and cons that would decide the fate of the target. </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At the end we will take a vote to see whether your units would order a strike or not.</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4022283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558B-E1D7-8409-55FE-03D4D6F7CDCB}"/>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401A6304-2472-3C74-05BE-721ABCF9F181}"/>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01093767-CCDE-E222-EABF-E5F939E0A90D}"/>
              </a:ext>
            </a:extLst>
          </p:cNvPr>
          <p:cNvSpPr>
            <a:spLocks noGrp="1"/>
          </p:cNvSpPr>
          <p:nvPr>
            <p:ph type="title"/>
          </p:nvPr>
        </p:nvSpPr>
        <p:spPr/>
        <p:txBody>
          <a:bodyPr>
            <a:normAutofit/>
          </a:bodyPr>
          <a:lstStyle/>
          <a:p>
            <a:r>
              <a:rPr lang="en-GB" sz="4000" dirty="0">
                <a:latin typeface="Be Vietnam Pro Medium" pitchFamily="2" charset="77"/>
              </a:rPr>
              <a:t>Persuade Me - Profile</a:t>
            </a:r>
            <a:endParaRPr lang="en-US" sz="4000" dirty="0">
              <a:latin typeface="Be Vietnam Pro Medium" pitchFamily="2" charset="77"/>
            </a:endParaRPr>
          </a:p>
        </p:txBody>
      </p:sp>
      <p:sp>
        <p:nvSpPr>
          <p:cNvPr id="4" name="Content Placeholder 2">
            <a:extLst>
              <a:ext uri="{FF2B5EF4-FFF2-40B4-BE49-F238E27FC236}">
                <a16:creationId xmlns:a16="http://schemas.microsoft.com/office/drawing/2014/main" id="{4EB34B09-AE76-91C5-C217-F995AEAB7470}"/>
              </a:ext>
            </a:extLst>
          </p:cNvPr>
          <p:cNvSpPr txBox="1">
            <a:spLocks/>
          </p:cNvSpPr>
          <p:nvPr/>
        </p:nvSpPr>
        <p:spPr>
          <a:xfrm>
            <a:off x="1676400" y="2055813"/>
            <a:ext cx="9677400" cy="3895808"/>
          </a:xfrm>
          <a:prstGeom prst="rect">
            <a:avLst/>
          </a:prstGeom>
        </p:spPr>
        <p:txBody>
          <a:bodyPr vert="horz" lIns="91440" tIns="45720" rIns="91440" bIns="45720" numCol="2" spcCol="50400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6400" b="1" dirty="0">
                <a:solidFill>
                  <a:srgbClr val="C3092B"/>
                </a:solidFill>
                <a:latin typeface="Be Vietnam Pro" pitchFamily="2" charset="0"/>
              </a:rPr>
              <a:t>Name:</a:t>
            </a:r>
            <a:r>
              <a:rPr lang="en-GB" sz="6400" dirty="0">
                <a:solidFill>
                  <a:srgbClr val="C3092B"/>
                </a:solidFill>
                <a:latin typeface="Be Vietnam Pro" pitchFamily="2" charset="0"/>
              </a:rPr>
              <a:t> </a:t>
            </a:r>
            <a:r>
              <a:rPr lang="en-GB" sz="6400" dirty="0">
                <a:latin typeface="Be Vietnam Pro" pitchFamily="2" charset="0"/>
              </a:rPr>
              <a:t>Unknown – Alias ‘The Chief’</a:t>
            </a:r>
          </a:p>
          <a:p>
            <a:pPr marL="0" indent="0">
              <a:lnSpc>
                <a:spcPct val="50000"/>
              </a:lnSpc>
              <a:buFont typeface="Arial" panose="020B0604020202020204" pitchFamily="34" charset="0"/>
              <a:buNone/>
            </a:pPr>
            <a:endParaRPr lang="en-GB" sz="6400" dirty="0">
              <a:latin typeface="Be Vietnam Pro" pitchFamily="2" charset="0"/>
            </a:endParaRPr>
          </a:p>
          <a:p>
            <a:pPr marL="0" indent="0">
              <a:buFont typeface="Arial" panose="020B0604020202020204" pitchFamily="34" charset="0"/>
              <a:buNone/>
            </a:pPr>
            <a:r>
              <a:rPr lang="en-GB" sz="6400" b="1" dirty="0">
                <a:solidFill>
                  <a:srgbClr val="C3092B"/>
                </a:solidFill>
                <a:latin typeface="Be Vietnam Pro" pitchFamily="2" charset="0"/>
              </a:rPr>
              <a:t>Age:</a:t>
            </a:r>
            <a:r>
              <a:rPr lang="en-GB" sz="6400" dirty="0">
                <a:solidFill>
                  <a:srgbClr val="C3092B"/>
                </a:solidFill>
                <a:latin typeface="Be Vietnam Pro" pitchFamily="2" charset="0"/>
              </a:rPr>
              <a:t> </a:t>
            </a:r>
            <a:r>
              <a:rPr lang="en-GB" sz="6400" dirty="0">
                <a:latin typeface="Be Vietnam Pro" pitchFamily="2" charset="0"/>
              </a:rPr>
              <a:t>38</a:t>
            </a:r>
          </a:p>
          <a:p>
            <a:pPr marL="0" indent="0">
              <a:lnSpc>
                <a:spcPct val="50000"/>
              </a:lnSpc>
              <a:buFont typeface="Arial" panose="020B0604020202020204" pitchFamily="34" charset="0"/>
              <a:buNone/>
            </a:pPr>
            <a:endParaRPr lang="en-GB" sz="6400" dirty="0">
              <a:latin typeface="Be Vietnam Pro" pitchFamily="2" charset="0"/>
            </a:endParaRPr>
          </a:p>
          <a:p>
            <a:pPr marL="0" indent="0">
              <a:buFont typeface="Arial" panose="020B0604020202020204" pitchFamily="34" charset="0"/>
              <a:buNone/>
            </a:pPr>
            <a:r>
              <a:rPr lang="en-GB" sz="6400" b="1" dirty="0">
                <a:solidFill>
                  <a:srgbClr val="C3092B"/>
                </a:solidFill>
                <a:latin typeface="Be Vietnam Pro" pitchFamily="2" charset="0"/>
              </a:rPr>
              <a:t>Nationality:</a:t>
            </a:r>
            <a:r>
              <a:rPr lang="en-GB" sz="6400" dirty="0">
                <a:solidFill>
                  <a:srgbClr val="C3092B"/>
                </a:solidFill>
                <a:latin typeface="Be Vietnam Pro" pitchFamily="2" charset="0"/>
              </a:rPr>
              <a:t> </a:t>
            </a:r>
            <a:r>
              <a:rPr lang="en-GB" sz="6400" dirty="0">
                <a:latin typeface="Be Vietnam Pro" pitchFamily="2" charset="0"/>
              </a:rPr>
              <a:t>Former British National</a:t>
            </a:r>
          </a:p>
          <a:p>
            <a:pPr marL="0" indent="0">
              <a:lnSpc>
                <a:spcPct val="50000"/>
              </a:lnSpc>
              <a:buFont typeface="Arial" panose="020B0604020202020204" pitchFamily="34" charset="0"/>
              <a:buNone/>
            </a:pPr>
            <a:endParaRPr lang="en-GB" sz="6400" b="1" dirty="0">
              <a:latin typeface="Be Vietnam Pro" pitchFamily="2" charset="0"/>
            </a:endParaRPr>
          </a:p>
          <a:p>
            <a:pPr marL="0" indent="0">
              <a:buFont typeface="Arial" panose="020B0604020202020204" pitchFamily="34" charset="0"/>
              <a:buNone/>
            </a:pPr>
            <a:r>
              <a:rPr lang="en-GB" sz="6400" b="1" dirty="0">
                <a:solidFill>
                  <a:srgbClr val="C3092B"/>
                </a:solidFill>
                <a:latin typeface="Be Vietnam Pro" pitchFamily="2" charset="0"/>
              </a:rPr>
              <a:t>Profile:</a:t>
            </a:r>
            <a:r>
              <a:rPr lang="en-GB" sz="6400" dirty="0">
                <a:solidFill>
                  <a:srgbClr val="C3092B"/>
                </a:solidFill>
                <a:latin typeface="Be Vietnam Pro" pitchFamily="2" charset="0"/>
              </a:rPr>
              <a:t> </a:t>
            </a:r>
            <a:r>
              <a:rPr lang="en-GB" sz="6400" dirty="0">
                <a:latin typeface="Be Vietnam Pro" pitchFamily="2" charset="0"/>
              </a:rPr>
              <a:t>‘The Chief’ is suspected of heading up a known international criminal organisation responsible for the kidnap of a British journalist reporting on regional tensions in an active warzone. In exchange for the journalist, the organisation is demanding the release of their second-in-command who is currently serving a sentence in a high security prison in the UK.</a:t>
            </a:r>
          </a:p>
          <a:p>
            <a:pPr marL="0" indent="0">
              <a:buFont typeface="Arial" panose="020B0604020202020204" pitchFamily="34" charset="0"/>
              <a:buNone/>
            </a:pPr>
            <a:endParaRPr lang="en-GB" sz="4800" b="1" dirty="0">
              <a:solidFill>
                <a:srgbClr val="C3092B"/>
              </a:solidFill>
              <a:latin typeface="Be Vietnam Pro" pitchFamily="2" charset="0"/>
            </a:endParaRPr>
          </a:p>
          <a:p>
            <a:pPr marL="0" indent="0">
              <a:buFont typeface="Arial" panose="020B0604020202020204" pitchFamily="34" charset="0"/>
              <a:buNone/>
            </a:pPr>
            <a:endParaRPr lang="en-GB" sz="4800" b="1" dirty="0">
              <a:solidFill>
                <a:srgbClr val="C3092B"/>
              </a:solidFill>
              <a:latin typeface="Be Vietnam Pro" pitchFamily="2" charset="0"/>
            </a:endParaRPr>
          </a:p>
          <a:p>
            <a:pPr marL="0" indent="0">
              <a:buFont typeface="Arial" panose="020B0604020202020204" pitchFamily="34" charset="0"/>
              <a:buNone/>
            </a:pPr>
            <a:endParaRPr lang="en-GB" sz="4800" b="1" dirty="0">
              <a:solidFill>
                <a:srgbClr val="C3092B"/>
              </a:solidFill>
              <a:latin typeface="Be Vietnam Pro" pitchFamily="2" charset="0"/>
            </a:endParaRPr>
          </a:p>
          <a:p>
            <a:pPr marL="0" indent="0">
              <a:buFont typeface="Arial" panose="020B0604020202020204" pitchFamily="34" charset="0"/>
              <a:buNone/>
            </a:pPr>
            <a:r>
              <a:rPr lang="en-GB" sz="6400" b="1" dirty="0">
                <a:solidFill>
                  <a:srgbClr val="C3092B"/>
                </a:solidFill>
                <a:latin typeface="Be Vietnam Pro" pitchFamily="2" charset="0"/>
              </a:rPr>
              <a:t>Supporting Intelligence: </a:t>
            </a:r>
          </a:p>
          <a:p>
            <a:pPr marL="0" indent="0">
              <a:buFont typeface="Arial" panose="020B0604020202020204" pitchFamily="34" charset="0"/>
              <a:buNone/>
            </a:pPr>
            <a:r>
              <a:rPr lang="en-GB" sz="6400" dirty="0">
                <a:latin typeface="Be Vietnam Pro" pitchFamily="2" charset="0"/>
              </a:rPr>
              <a:t> - Unrelated Facebook correspondence between ‘The Chief’ and known members of criminal organisation</a:t>
            </a:r>
          </a:p>
          <a:p>
            <a:pPr marL="0" indent="0">
              <a:buFont typeface="Arial" panose="020B0604020202020204" pitchFamily="34" charset="0"/>
              <a:buNone/>
            </a:pPr>
            <a:r>
              <a:rPr lang="en-GB" sz="6400" dirty="0">
                <a:latin typeface="Be Vietnam Pro" pitchFamily="2" charset="0"/>
              </a:rPr>
              <a:t> - CCTV showing ‘The Chief’ and kidnap victim at petrol station</a:t>
            </a:r>
          </a:p>
          <a:p>
            <a:pPr marL="0" indent="0">
              <a:buFont typeface="Arial" panose="020B0604020202020204" pitchFamily="34" charset="0"/>
              <a:buNone/>
            </a:pPr>
            <a:r>
              <a:rPr lang="en-GB" sz="6400" dirty="0">
                <a:latin typeface="Be Vietnam Pro" pitchFamily="2" charset="0"/>
              </a:rPr>
              <a:t> - Meta data showing WhatsApp messages between ‘The Chief’ and known members of criminal organisation (contents unknown)</a:t>
            </a:r>
          </a:p>
          <a:p>
            <a:pPr marL="0" indent="0">
              <a:buFont typeface="Arial" panose="020B0604020202020204" pitchFamily="34" charset="0"/>
              <a:buNone/>
            </a:pPr>
            <a:r>
              <a:rPr lang="en-GB" sz="6400" dirty="0">
                <a:latin typeface="Be Vietnam Pro" pitchFamily="2" charset="0"/>
              </a:rPr>
              <a:t> - Previous criminal record for financial crimes, drugs offences and armed robbery </a:t>
            </a:r>
          </a:p>
          <a:p>
            <a:pPr marL="0" indent="0">
              <a:buFont typeface="Arial" panose="020B0604020202020204" pitchFamily="34" charset="0"/>
              <a:buNone/>
            </a:pPr>
            <a:r>
              <a:rPr lang="en-GB" sz="6400" dirty="0">
                <a:latin typeface="Be Vietnam Pro" pitchFamily="2" charset="0"/>
              </a:rPr>
              <a:t> - Network data showing current location of ‘The Chief’s’ phone, near a busy market close to where the kidnap victim went missing</a:t>
            </a:r>
          </a:p>
          <a:p>
            <a:pPr marL="0" indent="0">
              <a:buFont typeface="Arial" panose="020B0604020202020204" pitchFamily="34" charset="0"/>
              <a:buNone/>
            </a:pPr>
            <a:r>
              <a:rPr lang="en-GB" sz="6400" dirty="0">
                <a:latin typeface="Be Vietnam Pro" pitchFamily="2" charset="0"/>
              </a:rPr>
              <a:t> - Heat sensors showing high human presence at same location.</a:t>
            </a:r>
          </a:p>
          <a:p>
            <a:pPr marL="0" indent="0">
              <a:buFont typeface="Arial" panose="020B0604020202020204" pitchFamily="34" charset="0"/>
              <a:buNone/>
            </a:pPr>
            <a:endParaRPr lang="en-US"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9511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21855-1745-B515-B98E-BE96CCB1896D}"/>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83927595-6E89-C120-2DFF-FCB49FEC7145}"/>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38A39F2A-2B60-79DE-3D8C-CCAE6D851AA9}"/>
              </a:ext>
            </a:extLst>
          </p:cNvPr>
          <p:cNvSpPr>
            <a:spLocks noGrp="1"/>
          </p:cNvSpPr>
          <p:nvPr>
            <p:ph type="title"/>
          </p:nvPr>
        </p:nvSpPr>
        <p:spPr/>
        <p:txBody>
          <a:bodyPr>
            <a:normAutofit/>
          </a:bodyPr>
          <a:lstStyle/>
          <a:p>
            <a:r>
              <a:rPr lang="en-GB" sz="4000" dirty="0">
                <a:latin typeface="Be Vietnam Pro Medium" pitchFamily="2" charset="77"/>
              </a:rPr>
              <a:t>Persuade Me</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58B09284-BC46-08B1-911E-443643A4CA05}"/>
              </a:ext>
            </a:extLst>
          </p:cNvPr>
          <p:cNvSpPr txBox="1">
            <a:spLocks/>
          </p:cNvSpPr>
          <p:nvPr/>
        </p:nvSpPr>
        <p:spPr>
          <a:xfrm>
            <a:off x="838200"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Count up the number of ‘For’ and ‘Against’ votes in the room to decide the fate of our potential target. </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How did it feel to be involved in this decision? </a:t>
            </a:r>
          </a:p>
          <a:p>
            <a:pPr marR="0" lvl="0" algn="l" defTabSz="457200" rtl="0" eaLnBrk="1" fontAlgn="auto" latinLnBrk="0" hangingPunct="1">
              <a:lnSpc>
                <a:spcPct val="100000"/>
              </a:lnSpc>
              <a:spcBef>
                <a:spcPct val="20000"/>
              </a:spcBef>
              <a:spcAft>
                <a:spcPts val="0"/>
              </a:spcAft>
              <a:buClrTx/>
              <a:buSzTx/>
              <a:tabLst/>
              <a:defRPr/>
            </a:pPr>
            <a:endParaRPr kumimoji="0" lang="en-GB" sz="24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What ethical issues did your discussion raise? </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3164230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DE9F7-3552-E2B0-D4E7-F8B68D031D5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EC8EEBD-2D34-DAD8-C24F-E383A58F907D}"/>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D564CEC-68A1-C854-4925-AD58479D04B9}"/>
              </a:ext>
            </a:extLst>
          </p:cNvPr>
          <p:cNvSpPr>
            <a:spLocks noGrp="1"/>
          </p:cNvSpPr>
          <p:nvPr>
            <p:ph type="ctrTitle"/>
          </p:nvPr>
        </p:nvSpPr>
        <p:spPr/>
        <p:txBody>
          <a:bodyPr/>
          <a:lstStyle/>
          <a:p>
            <a:pPr algn="l"/>
            <a:r>
              <a:rPr lang="en-GB" dirty="0">
                <a:solidFill>
                  <a:schemeClr val="bg1"/>
                </a:solidFill>
                <a:latin typeface="Be Vietnam Pro Medium" pitchFamily="2" charset="0"/>
              </a:rPr>
              <a:t>RAF: First to the Future</a:t>
            </a:r>
            <a:endParaRPr lang="en-US" dirty="0">
              <a:solidFill>
                <a:schemeClr val="bg1"/>
              </a:solidFill>
              <a:latin typeface="Be Vietnam Pro Medium" pitchFamily="2" charset="0"/>
            </a:endParaRPr>
          </a:p>
        </p:txBody>
      </p:sp>
      <p:sp>
        <p:nvSpPr>
          <p:cNvPr id="3" name="Subtitle 2">
            <a:extLst>
              <a:ext uri="{FF2B5EF4-FFF2-40B4-BE49-F238E27FC236}">
                <a16:creationId xmlns:a16="http://schemas.microsoft.com/office/drawing/2014/main" id="{1537EEB7-F99F-910A-206D-4555E12ED7D5}"/>
              </a:ext>
            </a:extLst>
          </p:cNvPr>
          <p:cNvSpPr>
            <a:spLocks noGrp="1"/>
          </p:cNvSpPr>
          <p:nvPr>
            <p:ph type="subTitle" idx="1"/>
          </p:nvPr>
        </p:nvSpPr>
        <p:spPr/>
        <p:txBody>
          <a:bodyPr/>
          <a:lstStyle/>
          <a:p>
            <a:pPr algn="l"/>
            <a:endParaRPr lang="en-US" dirty="0">
              <a:solidFill>
                <a:schemeClr val="bg1"/>
              </a:solidFill>
              <a:latin typeface="Be Vietnam Pro" pitchFamily="2" charset="77"/>
            </a:endParaRPr>
          </a:p>
        </p:txBody>
      </p:sp>
    </p:spTree>
    <p:extLst>
      <p:ext uri="{BB962C8B-B14F-4D97-AF65-F5344CB8AC3E}">
        <p14:creationId xmlns:p14="http://schemas.microsoft.com/office/powerpoint/2010/main" val="3351085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965-6CCB-A5D1-6800-2DCDEDCE23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3AB51DC-3C43-8D68-4329-5A1727EC6F53}"/>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51946B7-6275-E9B4-3D83-04B22EB6DF50}"/>
              </a:ext>
            </a:extLst>
          </p:cNvPr>
          <p:cNvSpPr>
            <a:spLocks noGrp="1"/>
          </p:cNvSpPr>
          <p:nvPr>
            <p:ph type="ctrTitle"/>
          </p:nvPr>
        </p:nvSpPr>
        <p:spPr/>
        <p:txBody>
          <a:bodyPr/>
          <a:lstStyle/>
          <a:p>
            <a:pPr algn="l"/>
            <a:r>
              <a:rPr lang="en-US" dirty="0">
                <a:solidFill>
                  <a:schemeClr val="bg1"/>
                </a:solidFill>
                <a:latin typeface="Be Vietnam Pro Medium" pitchFamily="2" charset="0"/>
              </a:rPr>
              <a:t>Full Circle</a:t>
            </a:r>
          </a:p>
        </p:txBody>
      </p:sp>
    </p:spTree>
    <p:extLst>
      <p:ext uri="{BB962C8B-B14F-4D97-AF65-F5344CB8AC3E}">
        <p14:creationId xmlns:p14="http://schemas.microsoft.com/office/powerpoint/2010/main" val="3826560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4F88-E7DF-2B05-1EC0-04C7E3E8118D}"/>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2FC8E8E5-00F8-1F4D-6DE3-590A7B132A01}"/>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18422EE8-EDD6-8428-A6FA-FCB8E23B53FE}"/>
              </a:ext>
            </a:extLst>
          </p:cNvPr>
          <p:cNvSpPr>
            <a:spLocks noGrp="1"/>
          </p:cNvSpPr>
          <p:nvPr>
            <p:ph type="title"/>
          </p:nvPr>
        </p:nvSpPr>
        <p:spPr/>
        <p:txBody>
          <a:bodyPr>
            <a:normAutofit/>
          </a:bodyPr>
          <a:lstStyle/>
          <a:p>
            <a:r>
              <a:rPr lang="en-GB" sz="4000" dirty="0">
                <a:latin typeface="Be Vietnam Pro Medium" pitchFamily="2" charset="77"/>
              </a:rPr>
              <a:t>Full Circle</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389AB307-DF74-E39C-0C16-0FA4E357EEDE}"/>
              </a:ext>
            </a:extLst>
          </p:cNvPr>
          <p:cNvSpPr txBox="1">
            <a:spLocks/>
          </p:cNvSpPr>
          <p:nvPr/>
        </p:nvSpPr>
        <p:spPr>
          <a:xfrm>
            <a:off x="838200" y="2055813"/>
            <a:ext cx="9729536"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400" b="0" i="0" u="none" strike="noStrike" kern="1200" cap="none" spc="0" normalizeH="0" baseline="0" noProof="0" dirty="0">
                <a:ln>
                  <a:noFill/>
                </a:ln>
                <a:solidFill>
                  <a:prstClr val="black"/>
                </a:solidFill>
                <a:effectLst/>
                <a:uLnTx/>
                <a:uFillTx/>
                <a:latin typeface="Be Vietnam Pro" pitchFamily="2" charset="0"/>
                <a:cs typeface="Arial"/>
              </a:rPr>
              <a:t>Sit in a circle and prepare to debate the statement revealed on the next slide.  The first person says ‘Yes, because…’ and the second person says ‘No, because…’.  Carry on around the circle until everybody has had a chance to speak.  If you get stuck towards the end of the circle it’s OK to develop somebody else’s idea rather than adding anything new (e.g. If your debate statement was ‘The UK should bring back national service’ you could say ‘Yes, because as Ramisa says some young people in this country don’t know how lucky they are and I think this would teach them respect and discipline’) </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1955949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E5679-35B4-1DB6-6D55-C38246BF35AC}"/>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4D7F6A39-C90B-CEDA-C432-F33E16C2415A}"/>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C59A7C5A-1423-1510-099B-9686E72F231F}"/>
              </a:ext>
            </a:extLst>
          </p:cNvPr>
          <p:cNvSpPr>
            <a:spLocks noGrp="1"/>
          </p:cNvSpPr>
          <p:nvPr>
            <p:ph type="title"/>
          </p:nvPr>
        </p:nvSpPr>
        <p:spPr/>
        <p:txBody>
          <a:bodyPr/>
          <a:lstStyle/>
          <a:p>
            <a:r>
              <a:rPr lang="en-GB" dirty="0">
                <a:latin typeface="Be Vietnam Pro Medium" pitchFamily="2" charset="77"/>
              </a:rPr>
              <a:t>Full Circle</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C2079EBE-72EB-1409-7E0B-F6B475ACE0C9}"/>
              </a:ext>
            </a:extLst>
          </p:cNvPr>
          <p:cNvSpPr txBox="1">
            <a:spLocks/>
          </p:cNvSpPr>
          <p:nvPr/>
        </p:nvSpPr>
        <p:spPr>
          <a:xfrm>
            <a:off x="1624264" y="2055813"/>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 F-35 makes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 UK more secure</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3723348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CFF5B-3227-A680-AB67-799959BE2089}"/>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7FD9F03F-5F04-39D0-F8D0-30EF7B21179E}"/>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9E714BC6-4807-BCF9-260F-BD58B39319C0}"/>
              </a:ext>
            </a:extLst>
          </p:cNvPr>
          <p:cNvSpPr>
            <a:spLocks noGrp="1"/>
          </p:cNvSpPr>
          <p:nvPr>
            <p:ph type="title"/>
          </p:nvPr>
        </p:nvSpPr>
        <p:spPr/>
        <p:txBody>
          <a:bodyPr/>
          <a:lstStyle/>
          <a:p>
            <a:r>
              <a:rPr lang="en-GB" dirty="0">
                <a:latin typeface="Be Vietnam Pro Medium" pitchFamily="2" charset="77"/>
              </a:rPr>
              <a:t>Full Circle</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BC974305-77BB-0E21-5BF8-4B5221A49B95}"/>
              </a:ext>
            </a:extLst>
          </p:cNvPr>
          <p:cNvSpPr txBox="1">
            <a:spLocks/>
          </p:cNvSpPr>
          <p:nvPr/>
        </p:nvSpPr>
        <p:spPr>
          <a:xfrm>
            <a:off x="1624264" y="2055813"/>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There is no way to justify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spending £80 million of public money on one jet</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36101589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FAD73-13D5-CE92-9540-5AF32C847E06}"/>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FBC6FEE5-548B-F0A4-2FF5-430BB3BF872A}"/>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4FF063ED-D103-736B-33B4-F0CA2C1AA4EF}"/>
              </a:ext>
            </a:extLst>
          </p:cNvPr>
          <p:cNvSpPr>
            <a:spLocks noGrp="1"/>
          </p:cNvSpPr>
          <p:nvPr>
            <p:ph type="title"/>
          </p:nvPr>
        </p:nvSpPr>
        <p:spPr/>
        <p:txBody>
          <a:bodyPr/>
          <a:lstStyle/>
          <a:p>
            <a:r>
              <a:rPr lang="en-GB" dirty="0">
                <a:latin typeface="Be Vietnam Pro Medium" pitchFamily="2" charset="77"/>
              </a:rPr>
              <a:t>At the RAF Museum</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843B1F07-04A5-3A39-0174-BEC23F68DC1E}"/>
              </a:ext>
            </a:extLst>
          </p:cNvPr>
          <p:cNvSpPr txBox="1">
            <a:spLocks/>
          </p:cNvSpPr>
          <p:nvPr/>
        </p:nvSpPr>
        <p:spPr>
          <a:xfrm>
            <a:off x="689810" y="2055813"/>
            <a:ext cx="7058527"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1800" dirty="0">
                <a:solidFill>
                  <a:schemeClr val="tx1"/>
                </a:solidFill>
                <a:latin typeface="Be Vietnam Pro" pitchFamily="2" charset="0"/>
              </a:rPr>
              <a:t>If you have enjoyed the activities in this resource you can find out more about the issues raised by visiting our ‘RAF: First to the Future’ exhibition, which examines in more detail how the RAF use new technologies to stay ahead.</a:t>
            </a:r>
          </a:p>
          <a:p>
            <a:pPr algn="l"/>
            <a:r>
              <a:rPr lang="en-GB" sz="1800" dirty="0">
                <a:solidFill>
                  <a:schemeClr val="tx1"/>
                </a:solidFill>
                <a:latin typeface="Be Vietnam Pro" pitchFamily="2" charset="0"/>
              </a:rPr>
              <a:t> </a:t>
            </a:r>
          </a:p>
          <a:p>
            <a:pPr algn="l"/>
            <a:r>
              <a:rPr lang="en-GB" sz="1800" dirty="0">
                <a:solidFill>
                  <a:schemeClr val="tx1"/>
                </a:solidFill>
                <a:latin typeface="Be Vietnam Pro" pitchFamily="2" charset="0"/>
              </a:rPr>
              <a:t>Supplement your exhibition visit with a 60-minute facilitated workshop in our purpose-built </a:t>
            </a:r>
            <a:r>
              <a:rPr lang="en-GB" sz="1800" dirty="0">
                <a:latin typeface="Be Vietnam Pro" pitchFamily="2" charset="0"/>
                <a:hlinkClick r:id="rId4"/>
              </a:rPr>
              <a:t>Interactive Debate Space</a:t>
            </a:r>
            <a:r>
              <a:rPr lang="en-GB" sz="1800" dirty="0">
                <a:latin typeface="Be Vietnam Pro" pitchFamily="2" charset="0"/>
              </a:rPr>
              <a:t> </a:t>
            </a:r>
            <a:r>
              <a:rPr lang="en-GB" sz="1800" dirty="0">
                <a:solidFill>
                  <a:schemeClr val="tx1"/>
                </a:solidFill>
                <a:latin typeface="Be Vietnam Pro" pitchFamily="2" charset="0"/>
              </a:rPr>
              <a:t>where a member of our Learning team guides students through a debate which asks: Are robots taking over the world? Should drones be allowed in our skies? Should we be worried about AI? (£90 per session)</a:t>
            </a:r>
          </a:p>
          <a:p>
            <a:pPr algn="l"/>
            <a:r>
              <a:rPr lang="en-GB" sz="1800" dirty="0">
                <a:solidFill>
                  <a:schemeClr val="tx1"/>
                </a:solidFill>
                <a:latin typeface="Be Vietnam Pro" pitchFamily="2" charset="0"/>
              </a:rPr>
              <a:t> </a:t>
            </a:r>
          </a:p>
          <a:p>
            <a:pPr algn="l"/>
            <a:r>
              <a:rPr lang="en-GB" sz="1800" dirty="0">
                <a:solidFill>
                  <a:schemeClr val="tx1"/>
                </a:solidFill>
                <a:latin typeface="Be Vietnam Pro" pitchFamily="2" charset="0"/>
              </a:rPr>
              <a:t>Book online at the following URL: </a:t>
            </a:r>
            <a:r>
              <a:rPr lang="en-GB" sz="1800" dirty="0">
                <a:solidFill>
                  <a:schemeClr val="tx1"/>
                </a:solidFill>
                <a:latin typeface="Be Vietnam Pro" pitchFamily="2" charset="0"/>
                <a:hlinkClick r:id="rId5"/>
              </a:rPr>
              <a:t>https://www.rafmuseum.org.uk/london/schools/school-visit-booking.aspx</a:t>
            </a:r>
            <a:r>
              <a:rPr lang="en-GB" sz="1800" dirty="0">
                <a:solidFill>
                  <a:schemeClr val="tx1"/>
                </a:solidFill>
                <a:latin typeface="Be Vietnam Pro" pitchFamily="2" charset="0"/>
              </a:rPr>
              <a:t> </a:t>
            </a:r>
          </a:p>
          <a:p>
            <a:endParaRPr lang="en-US" dirty="0">
              <a:latin typeface="Roboto" panose="02000000000000000000" pitchFamily="2" charset="0"/>
              <a:ea typeface="Roboto" panose="02000000000000000000" pitchFamily="2" charset="0"/>
            </a:endParaRPr>
          </a:p>
        </p:txBody>
      </p:sp>
      <p:pic>
        <p:nvPicPr>
          <p:cNvPr id="7" name="Picture Placeholder 7" descr="141RAF-Web-Sized.jpg">
            <a:extLst>
              <a:ext uri="{FF2B5EF4-FFF2-40B4-BE49-F238E27FC236}">
                <a16:creationId xmlns:a16="http://schemas.microsoft.com/office/drawing/2014/main" id="{15A0235A-F21E-ABD8-D49C-B1B1BE4030C5}"/>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011950" y="1632518"/>
            <a:ext cx="3916438" cy="2037285"/>
          </a:xfrm>
          <a:prstGeom prst="rect">
            <a:avLst/>
          </a:prstGeom>
        </p:spPr>
      </p:pic>
      <p:pic>
        <p:nvPicPr>
          <p:cNvPr id="8" name="Picture Placeholder 8" descr="142RAF-Web-Sized.jpg">
            <a:extLst>
              <a:ext uri="{FF2B5EF4-FFF2-40B4-BE49-F238E27FC236}">
                <a16:creationId xmlns:a16="http://schemas.microsoft.com/office/drawing/2014/main" id="{45DE2309-081C-CA2C-2BE0-7DF6F81B9BF1}"/>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011950" y="3805211"/>
            <a:ext cx="2789329" cy="1721428"/>
          </a:xfrm>
          <a:prstGeom prst="rect">
            <a:avLst/>
          </a:prstGeom>
        </p:spPr>
      </p:pic>
    </p:spTree>
    <p:extLst>
      <p:ext uri="{BB962C8B-B14F-4D97-AF65-F5344CB8AC3E}">
        <p14:creationId xmlns:p14="http://schemas.microsoft.com/office/powerpoint/2010/main" val="3713627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66C23-29FA-68BC-F4F5-958ADA93B816}"/>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BA9501DD-B952-EE81-670E-B0D3F2F2FB85}"/>
              </a:ext>
            </a:extLst>
          </p:cNvPr>
          <p:cNvPicPr>
            <a:picLocks noGrp="1" noChangeAspect="1"/>
          </p:cNvPicPr>
          <p:nvPr>
            <p:ph idx="1"/>
          </p:nvPr>
        </p:nvPicPr>
        <p:blipFill>
          <a:blip r:embed="rId3"/>
          <a:stretch>
            <a:fillRect/>
          </a:stretch>
        </p:blipFill>
        <p:spPr>
          <a:xfrm>
            <a:off x="0" y="0"/>
            <a:ext cx="12192000" cy="6858000"/>
          </a:xfrm>
        </p:spPr>
      </p:pic>
      <p:sp>
        <p:nvSpPr>
          <p:cNvPr id="3" name="Text Placeholder 4">
            <a:extLst>
              <a:ext uri="{FF2B5EF4-FFF2-40B4-BE49-F238E27FC236}">
                <a16:creationId xmlns:a16="http://schemas.microsoft.com/office/drawing/2014/main" id="{360F5460-DAEE-6B1F-AFE5-17C5B44BE780}"/>
              </a:ext>
            </a:extLst>
          </p:cNvPr>
          <p:cNvSpPr txBox="1">
            <a:spLocks/>
          </p:cNvSpPr>
          <p:nvPr/>
        </p:nvSpPr>
        <p:spPr>
          <a:xfrm>
            <a:off x="1624264" y="2055813"/>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lang="en-GB" sz="4000" dirty="0">
                <a:solidFill>
                  <a:prstClr val="black"/>
                </a:solidFill>
                <a:latin typeface="Be Vietnam Pro" pitchFamily="2" charset="0"/>
                <a:cs typeface="Arial"/>
              </a:rPr>
              <a:t>Thanks for Downloading</a:t>
            </a:r>
            <a:endParaRPr kumimoji="0" lang="en-GB" sz="4000" b="0" i="0" u="none" strike="noStrike" kern="1200" cap="none" spc="0" normalizeH="0" baseline="0" noProof="0" dirty="0">
              <a:ln>
                <a:noFill/>
              </a:ln>
              <a:solidFill>
                <a:prstClr val="black"/>
              </a:solidFill>
              <a:effectLst/>
              <a:uLnTx/>
              <a:uFillTx/>
              <a:latin typeface="Be Vietnam Pro" pitchFamily="2" charset="0"/>
              <a:cs typeface="Arial"/>
            </a:endParaRPr>
          </a:p>
          <a:p>
            <a:endParaRPr lang="en-US" dirty="0">
              <a:latin typeface="Be Vietnam Pro" pitchFamily="2" charset="0"/>
              <a:ea typeface="Roboto" panose="02000000000000000000" pitchFamily="2" charset="0"/>
            </a:endParaRPr>
          </a:p>
        </p:txBody>
      </p:sp>
      <p:sp>
        <p:nvSpPr>
          <p:cNvPr id="8" name="TextBox 7">
            <a:extLst>
              <a:ext uri="{FF2B5EF4-FFF2-40B4-BE49-F238E27FC236}">
                <a16:creationId xmlns:a16="http://schemas.microsoft.com/office/drawing/2014/main" id="{60B81373-7EF2-F13D-F398-4DAA432B7FB7}"/>
              </a:ext>
            </a:extLst>
          </p:cNvPr>
          <p:cNvSpPr txBox="1"/>
          <p:nvPr/>
        </p:nvSpPr>
        <p:spPr>
          <a:xfrm>
            <a:off x="2258775" y="6208295"/>
            <a:ext cx="7783583" cy="307777"/>
          </a:xfrm>
          <a:prstGeom prst="rect">
            <a:avLst/>
          </a:prstGeom>
          <a:noFill/>
        </p:spPr>
        <p:txBody>
          <a:bodyPr wrap="square" rtlCol="0">
            <a:spAutoFit/>
          </a:bodyPr>
          <a:lstStyle/>
          <a:p>
            <a:pPr algn="ctr"/>
            <a:r>
              <a:rPr lang="en-GB" sz="1400" dirty="0">
                <a:latin typeface="Be Vietnam Pro" pitchFamily="2" charset="0"/>
              </a:rPr>
              <a:t>With thanks to Sam Leather, RAF Museum volunteer, for assistance with this resource</a:t>
            </a:r>
          </a:p>
        </p:txBody>
      </p:sp>
    </p:spTree>
    <p:extLst>
      <p:ext uri="{BB962C8B-B14F-4D97-AF65-F5344CB8AC3E}">
        <p14:creationId xmlns:p14="http://schemas.microsoft.com/office/powerpoint/2010/main" val="762959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A51A4-5D8D-459D-8211-F5B63607115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DDA278C-E631-E764-C27C-35BC6832FD95}"/>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63B15AD-CD07-82FA-CB3E-5FA39F3ED90D}"/>
              </a:ext>
            </a:extLst>
          </p:cNvPr>
          <p:cNvSpPr>
            <a:spLocks noGrp="1"/>
          </p:cNvSpPr>
          <p:nvPr>
            <p:ph type="ctrTitle"/>
          </p:nvPr>
        </p:nvSpPr>
        <p:spPr/>
        <p:txBody>
          <a:bodyPr/>
          <a:lstStyle/>
          <a:p>
            <a:pPr algn="l"/>
            <a:r>
              <a:rPr lang="en-GB" dirty="0">
                <a:solidFill>
                  <a:schemeClr val="bg1"/>
                </a:solidFill>
                <a:latin typeface="Be Vietnam Pro Medium" pitchFamily="2" charset="0"/>
              </a:rPr>
              <a:t>RAF: First to the Future</a:t>
            </a:r>
            <a:endParaRPr lang="en-US" dirty="0">
              <a:solidFill>
                <a:schemeClr val="bg1"/>
              </a:solidFill>
              <a:latin typeface="Be Vietnam Pro Medium" pitchFamily="2" charset="0"/>
            </a:endParaRPr>
          </a:p>
        </p:txBody>
      </p:sp>
      <p:sp>
        <p:nvSpPr>
          <p:cNvPr id="3" name="Subtitle 2">
            <a:extLst>
              <a:ext uri="{FF2B5EF4-FFF2-40B4-BE49-F238E27FC236}">
                <a16:creationId xmlns:a16="http://schemas.microsoft.com/office/drawing/2014/main" id="{16C5E1D9-6A0E-8246-8A33-A00B901844DD}"/>
              </a:ext>
            </a:extLst>
          </p:cNvPr>
          <p:cNvSpPr>
            <a:spLocks noGrp="1"/>
          </p:cNvSpPr>
          <p:nvPr>
            <p:ph type="subTitle" idx="1"/>
          </p:nvPr>
        </p:nvSpPr>
        <p:spPr/>
        <p:txBody>
          <a:bodyPr/>
          <a:lstStyle/>
          <a:p>
            <a:pPr algn="l"/>
            <a:r>
              <a:rPr lang="en-US" dirty="0">
                <a:solidFill>
                  <a:schemeClr val="bg1"/>
                </a:solidFill>
                <a:latin typeface="Be Vietnam Pro" pitchFamily="2" charset="77"/>
              </a:rPr>
              <a:t>Classroom Resource</a:t>
            </a:r>
          </a:p>
        </p:txBody>
      </p:sp>
    </p:spTree>
    <p:extLst>
      <p:ext uri="{BB962C8B-B14F-4D97-AF65-F5344CB8AC3E}">
        <p14:creationId xmlns:p14="http://schemas.microsoft.com/office/powerpoint/2010/main" val="1482199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29EB5-9BD5-2C11-BC2F-01E5D1BCCAA5}"/>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6199F1D9-7254-D88C-F108-F49B95477B6A}"/>
              </a:ext>
            </a:extLst>
          </p:cNvPr>
          <p:cNvPicPr>
            <a:picLocks noGrp="1" noChangeAspect="1"/>
          </p:cNvPicPr>
          <p:nvPr>
            <p:ph idx="1"/>
          </p:nvPr>
        </p:nvPicPr>
        <p:blipFill>
          <a:blip r:embed="rId3"/>
          <a:stretch>
            <a:fillRect/>
          </a:stretch>
        </p:blipFill>
        <p:spPr>
          <a:xfrm>
            <a:off x="0" y="0"/>
            <a:ext cx="12192000" cy="6858000"/>
          </a:xfrm>
        </p:spPr>
      </p:pic>
      <p:sp>
        <p:nvSpPr>
          <p:cNvPr id="8" name="TextBox 7">
            <a:extLst>
              <a:ext uri="{FF2B5EF4-FFF2-40B4-BE49-F238E27FC236}">
                <a16:creationId xmlns:a16="http://schemas.microsoft.com/office/drawing/2014/main" id="{0A5BEB1E-18C3-C591-306B-6C45A1420AAE}"/>
              </a:ext>
            </a:extLst>
          </p:cNvPr>
          <p:cNvSpPr txBox="1"/>
          <p:nvPr/>
        </p:nvSpPr>
        <p:spPr>
          <a:xfrm>
            <a:off x="1624264" y="6036146"/>
            <a:ext cx="7783583" cy="646331"/>
          </a:xfrm>
          <a:prstGeom prst="rect">
            <a:avLst/>
          </a:prstGeom>
          <a:noFill/>
        </p:spPr>
        <p:txBody>
          <a:bodyPr wrap="square" rtlCol="0">
            <a:spAutoFit/>
          </a:bodyPr>
          <a:lstStyle/>
          <a:p>
            <a:r>
              <a:rPr lang="en-GB" sz="3600" dirty="0">
                <a:latin typeface="Be Vietnam Pro" pitchFamily="2" charset="0"/>
              </a:rPr>
              <a:t>Designed to Win</a:t>
            </a:r>
          </a:p>
        </p:txBody>
      </p:sp>
      <p:graphicFrame>
        <p:nvGraphicFramePr>
          <p:cNvPr id="4" name="Content Placeholder 3">
            <a:extLst>
              <a:ext uri="{FF2B5EF4-FFF2-40B4-BE49-F238E27FC236}">
                <a16:creationId xmlns:a16="http://schemas.microsoft.com/office/drawing/2014/main" id="{54363640-5ED1-F977-B8C8-7DBB4705EF7F}"/>
              </a:ext>
            </a:extLst>
          </p:cNvPr>
          <p:cNvGraphicFramePr>
            <a:graphicFrameLocks/>
          </p:cNvGraphicFramePr>
          <p:nvPr>
            <p:extLst>
              <p:ext uri="{D42A27DB-BD31-4B8C-83A1-F6EECF244321}">
                <p14:modId xmlns:p14="http://schemas.microsoft.com/office/powerpoint/2010/main" val="3699296090"/>
              </p:ext>
            </p:extLst>
          </p:nvPr>
        </p:nvGraphicFramePr>
        <p:xfrm>
          <a:off x="561474" y="1540042"/>
          <a:ext cx="5759112" cy="3945994"/>
        </p:xfrm>
        <a:graphic>
          <a:graphicData uri="http://schemas.openxmlformats.org/drawingml/2006/table">
            <a:tbl>
              <a:tblPr firstRow="1" bandRow="1">
                <a:tableStyleId>{5C22544A-7EE6-4342-B048-85BDC9FD1C3A}</a:tableStyleId>
              </a:tblPr>
              <a:tblGrid>
                <a:gridCol w="1439778">
                  <a:extLst>
                    <a:ext uri="{9D8B030D-6E8A-4147-A177-3AD203B41FA5}">
                      <a16:colId xmlns:a16="http://schemas.microsoft.com/office/drawing/2014/main" val="20000"/>
                    </a:ext>
                  </a:extLst>
                </a:gridCol>
                <a:gridCol w="1439778">
                  <a:extLst>
                    <a:ext uri="{9D8B030D-6E8A-4147-A177-3AD203B41FA5}">
                      <a16:colId xmlns:a16="http://schemas.microsoft.com/office/drawing/2014/main" val="20001"/>
                    </a:ext>
                  </a:extLst>
                </a:gridCol>
                <a:gridCol w="1439778">
                  <a:extLst>
                    <a:ext uri="{9D8B030D-6E8A-4147-A177-3AD203B41FA5}">
                      <a16:colId xmlns:a16="http://schemas.microsoft.com/office/drawing/2014/main" val="20002"/>
                    </a:ext>
                  </a:extLst>
                </a:gridCol>
                <a:gridCol w="1439778">
                  <a:extLst>
                    <a:ext uri="{9D8B030D-6E8A-4147-A177-3AD203B41FA5}">
                      <a16:colId xmlns:a16="http://schemas.microsoft.com/office/drawing/2014/main" val="20003"/>
                    </a:ext>
                  </a:extLst>
                </a:gridCol>
              </a:tblGrid>
              <a:tr h="197299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A. </a:t>
                      </a:r>
                      <a:r>
                        <a:rPr lang="en-GB" sz="1000" b="1" kern="1200" dirty="0">
                          <a:solidFill>
                            <a:srgbClr val="000000"/>
                          </a:solidFill>
                          <a:effectLst/>
                          <a:latin typeface="Be Vietnam Pro" pitchFamily="2" charset="0"/>
                          <a:ea typeface="+mn-ea"/>
                          <a:cs typeface="Arial" panose="020B0604020202020204" pitchFamily="34" charset="0"/>
                        </a:rPr>
                        <a:t>Supersonic flight</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B. </a:t>
                      </a:r>
                      <a:r>
                        <a:rPr lang="en-GB" sz="1000" b="1" kern="1200" dirty="0">
                          <a:solidFill>
                            <a:srgbClr val="000000"/>
                          </a:solidFill>
                          <a:effectLst/>
                          <a:latin typeface="Be Vietnam Pro" pitchFamily="2" charset="0"/>
                          <a:ea typeface="+mn-ea"/>
                          <a:cs typeface="Arial" panose="020B0604020202020204" pitchFamily="34" charset="0"/>
                        </a:rPr>
                        <a:t>Vertical take off and landing</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C. </a:t>
                      </a:r>
                      <a:r>
                        <a:rPr lang="en-GB" sz="1000" b="1" kern="1200" dirty="0">
                          <a:solidFill>
                            <a:srgbClr val="000000"/>
                          </a:solidFill>
                          <a:effectLst/>
                          <a:latin typeface="Be Vietnam Pro" pitchFamily="2" charset="0"/>
                          <a:ea typeface="+mn-ea"/>
                          <a:cs typeface="Arial" panose="020B0604020202020204" pitchFamily="34" charset="0"/>
                        </a:rPr>
                        <a:t>Multi-role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The F35 is designed for ground attack</a:t>
                      </a:r>
                      <a:r>
                        <a:rPr lang="en-GB" sz="1000" b="0" strike="sngStrike" kern="1200" dirty="0">
                          <a:solidFill>
                            <a:srgbClr val="000000"/>
                          </a:solidFill>
                          <a:effectLst/>
                          <a:latin typeface="Be Vietnam Pro" pitchFamily="2" charset="0"/>
                          <a:ea typeface="+mn-ea"/>
                          <a:cs typeface="Arial" panose="020B0604020202020204" pitchFamily="34" charset="0"/>
                        </a:rPr>
                        <a:t> </a:t>
                      </a:r>
                      <a:r>
                        <a:rPr lang="en-GB" sz="1000" b="0" kern="1200" dirty="0">
                          <a:solidFill>
                            <a:srgbClr val="000000"/>
                          </a:solidFill>
                          <a:effectLst/>
                          <a:latin typeface="Be Vietnam Pro" pitchFamily="2" charset="0"/>
                          <a:ea typeface="+mn-ea"/>
                          <a:cs typeface="Arial" panose="020B0604020202020204" pitchFamily="34" charset="0"/>
                        </a:rPr>
                        <a:t>and air-to-air combat</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C3092B"/>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D. </a:t>
                      </a:r>
                      <a:r>
                        <a:rPr lang="en-GB" sz="1000" b="1" kern="1200" dirty="0">
                          <a:solidFill>
                            <a:srgbClr val="000000"/>
                          </a:solidFill>
                          <a:effectLst/>
                          <a:latin typeface="Be Vietnam Pro" pitchFamily="2" charset="0"/>
                          <a:ea typeface="+mn-ea"/>
                          <a:cs typeface="Arial" panose="020B0604020202020204" pitchFamily="34" charset="0"/>
                        </a:rPr>
                        <a:t>Continuous all-direction target detection and attack</a:t>
                      </a:r>
                      <a:r>
                        <a:rPr lang="en-GB" sz="1000" b="0" kern="1200" dirty="0">
                          <a:solidFill>
                            <a:srgbClr val="000000"/>
                          </a:solidFill>
                          <a:effectLst/>
                          <a:latin typeface="Be Vietnam Pro" pitchFamily="2"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The F35 does not need to be physically pointing at its target</a:t>
                      </a:r>
                      <a:r>
                        <a:rPr lang="en-GB" sz="1000" b="0" kern="1200" baseline="0" dirty="0">
                          <a:solidFill>
                            <a:srgbClr val="000000"/>
                          </a:solidFill>
                          <a:effectLst/>
                          <a:latin typeface="Be Vietnam Pro" pitchFamily="2" charset="0"/>
                          <a:ea typeface="+mn-ea"/>
                          <a:cs typeface="Arial" panose="020B0604020202020204" pitchFamily="34" charset="0"/>
                        </a:rPr>
                        <a:t> </a:t>
                      </a:r>
                      <a:r>
                        <a:rPr lang="en-GB" sz="1000" b="0" kern="1200" dirty="0">
                          <a:solidFill>
                            <a:srgbClr val="000000"/>
                          </a:solidFill>
                          <a:effectLst/>
                          <a:latin typeface="Be Vietnam Pro" pitchFamily="2" charset="0"/>
                          <a:ea typeface="+mn-ea"/>
                          <a:cs typeface="Arial" panose="020B0604020202020204" pitchFamily="34" charset="0"/>
                        </a:rPr>
                        <a:t>to be successful</a:t>
                      </a:r>
                      <a:r>
                        <a:rPr lang="en-GB" sz="1000" b="0" dirty="0">
                          <a:solidFill>
                            <a:srgbClr val="000000"/>
                          </a:solidFill>
                          <a:effectLst/>
                          <a:latin typeface="Be Vietnam Pro" pitchFamily="2" charset="0"/>
                          <a:cs typeface="Arial" panose="020B0604020202020204" pitchFamily="34" charset="0"/>
                        </a:rPr>
                        <a:t> </a:t>
                      </a:r>
                      <a:endParaRPr lang="en-US" sz="1000" b="0" dirty="0">
                        <a:solidFill>
                          <a:srgbClr val="000000"/>
                        </a:solidFill>
                        <a:latin typeface="Be Vietnam Pro" pitchFamily="2"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197299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E. </a:t>
                      </a:r>
                      <a:r>
                        <a:rPr lang="en-GB" sz="1000" b="1" kern="1200" dirty="0">
                          <a:solidFill>
                            <a:srgbClr val="000000"/>
                          </a:solidFill>
                          <a:effectLst/>
                          <a:latin typeface="Be Vietnam Pro" pitchFamily="2" charset="0"/>
                          <a:ea typeface="+mn-ea"/>
                          <a:cs typeface="Arial" panose="020B0604020202020204" pitchFamily="34" charset="0"/>
                        </a:rPr>
                        <a:t>Stealth technology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1"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Makes the plane less visible to the enemy (it cannot be picked up by radar)</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F. </a:t>
                      </a:r>
                      <a:r>
                        <a:rPr lang="en-GB" sz="1000" b="1" kern="1200" dirty="0">
                          <a:solidFill>
                            <a:srgbClr val="000000"/>
                          </a:solidFill>
                          <a:effectLst/>
                          <a:latin typeface="Be Vietnam Pro" pitchFamily="2" charset="0"/>
                          <a:ea typeface="+mn-ea"/>
                          <a:cs typeface="Arial" panose="020B0604020202020204" pitchFamily="34" charset="0"/>
                        </a:rPr>
                        <a:t>Helmet</a:t>
                      </a:r>
                      <a:r>
                        <a:rPr lang="en-GB" sz="1000" b="0" kern="1200" dirty="0">
                          <a:solidFill>
                            <a:srgbClr val="000000"/>
                          </a:solidFill>
                          <a:effectLst/>
                          <a:latin typeface="Be Vietnam Pro" pitchFamily="2"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Linked to sensors on the aircraft - allows the pilot to ‘see through the plane’</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a:r>
                        <a:rPr lang="en-GB" sz="1000" b="0" kern="1200" dirty="0">
                          <a:solidFill>
                            <a:srgbClr val="000000"/>
                          </a:solidFill>
                          <a:effectLst/>
                          <a:latin typeface="Be Vietnam Pro" pitchFamily="2"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G. </a:t>
                      </a:r>
                      <a:r>
                        <a:rPr lang="en-GB" sz="1000" b="1" kern="1200" dirty="0">
                          <a:solidFill>
                            <a:srgbClr val="000000"/>
                          </a:solidFill>
                          <a:effectLst/>
                          <a:latin typeface="Be Vietnam Pro" pitchFamily="2" charset="0"/>
                          <a:ea typeface="+mn-ea"/>
                          <a:cs typeface="Arial" panose="020B0604020202020204" pitchFamily="34" charset="0"/>
                        </a:rPr>
                        <a:t>High-speed data networking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Collects and shares information immediately with allies on the ground, in the air or at sea</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0"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H. </a:t>
                      </a:r>
                      <a:r>
                        <a:rPr lang="en-GB" sz="1000" b="1" kern="1200" dirty="0">
                          <a:solidFill>
                            <a:srgbClr val="000000"/>
                          </a:solidFill>
                          <a:effectLst/>
                          <a:latin typeface="Be Vietnam Pro" pitchFamily="2" charset="0"/>
                          <a:ea typeface="+mn-ea"/>
                          <a:cs typeface="Arial" panose="020B0604020202020204" pitchFamily="34" charset="0"/>
                        </a:rPr>
                        <a:t>Electronic attack capabilities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000" b="1" kern="1200" dirty="0">
                        <a:solidFill>
                          <a:srgbClr val="000000"/>
                        </a:solidFill>
                        <a:effectLst/>
                        <a:latin typeface="Be Vietnam Pro" pitchFamily="2"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000" b="0" kern="1200" dirty="0">
                          <a:solidFill>
                            <a:srgbClr val="000000"/>
                          </a:solidFill>
                          <a:effectLst/>
                          <a:latin typeface="Be Vietnam Pro" pitchFamily="2" charset="0"/>
                          <a:ea typeface="+mn-ea"/>
                          <a:cs typeface="Arial" panose="020B0604020202020204" pitchFamily="34" charset="0"/>
                        </a:rPr>
                        <a:t>Can locate and track enemy forces, jam radio frequencies, attack networks and suppress enemy radars</a:t>
                      </a:r>
                    </a:p>
                    <a:p>
                      <a:pPr algn="ctr"/>
                      <a:endParaRPr lang="en-US" sz="1000" b="0" dirty="0">
                        <a:solidFill>
                          <a:srgbClr val="000000"/>
                        </a:solidFill>
                        <a:latin typeface="Be Vietnam Pro" pitchFamily="2" charset="0"/>
                        <a:cs typeface="Arial" panose="020B0604020202020204" pitchFamily="34" charset="0"/>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sp>
        <p:nvSpPr>
          <p:cNvPr id="6" name="Rectangle 5">
            <a:extLst>
              <a:ext uri="{FF2B5EF4-FFF2-40B4-BE49-F238E27FC236}">
                <a16:creationId xmlns:a16="http://schemas.microsoft.com/office/drawing/2014/main" id="{809E77CD-0121-6D12-947F-B61F4306AFF7}"/>
              </a:ext>
            </a:extLst>
          </p:cNvPr>
          <p:cNvSpPr/>
          <p:nvPr/>
        </p:nvSpPr>
        <p:spPr>
          <a:xfrm>
            <a:off x="561474" y="338236"/>
            <a:ext cx="5498056" cy="863570"/>
          </a:xfrm>
          <a:prstGeom prst="rect">
            <a:avLst/>
          </a:prstGeom>
        </p:spPr>
        <p:txBody>
          <a:bodyPr wrap="square">
            <a:spAutoFit/>
          </a:bodyPr>
          <a:lstStyle/>
          <a:p>
            <a:pPr>
              <a:lnSpc>
                <a:spcPct val="107000"/>
              </a:lnSpc>
              <a:spcAft>
                <a:spcPts val="800"/>
              </a:spcAft>
            </a:pPr>
            <a:r>
              <a:rPr lang="en-GB" sz="1600" b="1" dirty="0">
                <a:latin typeface="Arial" panose="020B0604020202020204" pitchFamily="34" charset="0"/>
                <a:ea typeface="Calibri" panose="020F0502020204030204" pitchFamily="34" charset="0"/>
                <a:cs typeface="Arial" panose="020B0604020202020204" pitchFamily="34" charset="0"/>
              </a:rPr>
              <a:t>Task 1</a:t>
            </a:r>
            <a:r>
              <a:rPr lang="en-GB" sz="1600" dirty="0">
                <a:latin typeface="Arial" panose="020B0604020202020204" pitchFamily="34" charset="0"/>
                <a:ea typeface="Calibri" panose="020F0502020204030204" pitchFamily="34" charset="0"/>
                <a:cs typeface="Arial" panose="020B0604020202020204" pitchFamily="34" charset="0"/>
              </a:rPr>
              <a:t> Discuss what each of the technologies listed below would be used for, and their importance to the pilot and “mission control”.</a:t>
            </a:r>
          </a:p>
        </p:txBody>
      </p:sp>
      <p:graphicFrame>
        <p:nvGraphicFramePr>
          <p:cNvPr id="9" name="Table 8">
            <a:extLst>
              <a:ext uri="{FF2B5EF4-FFF2-40B4-BE49-F238E27FC236}">
                <a16:creationId xmlns:a16="http://schemas.microsoft.com/office/drawing/2014/main" id="{2246ECD1-E632-C180-E92E-1EC4F3C4BFDA}"/>
              </a:ext>
            </a:extLst>
          </p:cNvPr>
          <p:cNvGraphicFramePr>
            <a:graphicFrameLocks noGrp="1"/>
          </p:cNvGraphicFramePr>
          <p:nvPr>
            <p:extLst>
              <p:ext uri="{D42A27DB-BD31-4B8C-83A1-F6EECF244321}">
                <p14:modId xmlns:p14="http://schemas.microsoft.com/office/powerpoint/2010/main" val="964883999"/>
              </p:ext>
            </p:extLst>
          </p:nvPr>
        </p:nvGraphicFramePr>
        <p:xfrm>
          <a:off x="7130485" y="234986"/>
          <a:ext cx="4799984" cy="5875211"/>
        </p:xfrm>
        <a:graphic>
          <a:graphicData uri="http://schemas.openxmlformats.org/drawingml/2006/table">
            <a:tbl>
              <a:tblPr firstRow="1" firstCol="1" bandRow="1">
                <a:tableStyleId>{5C22544A-7EE6-4342-B048-85BDC9FD1C3A}</a:tableStyleId>
              </a:tblPr>
              <a:tblGrid>
                <a:gridCol w="4799984">
                  <a:extLst>
                    <a:ext uri="{9D8B030D-6E8A-4147-A177-3AD203B41FA5}">
                      <a16:colId xmlns:a16="http://schemas.microsoft.com/office/drawing/2014/main" val="3273484724"/>
                    </a:ext>
                  </a:extLst>
                </a:gridCol>
              </a:tblGrid>
              <a:tr h="4251494">
                <a:tc>
                  <a:txBody>
                    <a:bodyPr/>
                    <a:lstStyle/>
                    <a:p>
                      <a:pPr>
                        <a:lnSpc>
                          <a:spcPct val="107000"/>
                        </a:lnSpc>
                        <a:spcAft>
                          <a:spcPts val="0"/>
                        </a:spcAft>
                      </a:pPr>
                      <a:endParaRPr lang="en-GB" sz="1400" dirty="0">
                        <a:solidFill>
                          <a:schemeClr val="tx1"/>
                        </a:solidFill>
                        <a:effectLst/>
                        <a:latin typeface="Arial" panose="020B0604020202020204" pitchFamily="34" charset="0"/>
                        <a:cs typeface="Arial" panose="020B0604020202020204" pitchFamily="34" charset="0"/>
                      </a:endParaRPr>
                    </a:p>
                    <a:p>
                      <a:pPr>
                        <a:lnSpc>
                          <a:spcPct val="107000"/>
                        </a:lnSpc>
                        <a:spcAft>
                          <a:spcPts val="0"/>
                        </a:spcAft>
                      </a:pPr>
                      <a:r>
                        <a:rPr lang="en-GB" sz="1400" dirty="0">
                          <a:solidFill>
                            <a:schemeClr val="tx1"/>
                          </a:solidFill>
                          <a:effectLst/>
                          <a:latin typeface="Arial" panose="020B0604020202020204" pitchFamily="34" charset="0"/>
                          <a:cs typeface="Arial" panose="020B0604020202020204" pitchFamily="34" charset="0"/>
                        </a:rPr>
                        <a:t>Task 2 </a:t>
                      </a:r>
                      <a:r>
                        <a:rPr lang="en-GB" sz="1400" b="0" dirty="0">
                          <a:solidFill>
                            <a:schemeClr val="tx1"/>
                          </a:solidFill>
                          <a:effectLst/>
                          <a:latin typeface="Arial" panose="020B0604020202020204" pitchFamily="34" charset="0"/>
                          <a:cs typeface="Arial" panose="020B0604020202020204" pitchFamily="34" charset="0"/>
                        </a:rPr>
                        <a:t>Rank each of the items from the table on the left in a list from most to least important. </a:t>
                      </a:r>
                    </a:p>
                    <a:p>
                      <a:pPr>
                        <a:lnSpc>
                          <a:spcPct val="107000"/>
                        </a:lnSpc>
                        <a:spcAft>
                          <a:spcPts val="0"/>
                        </a:spcAft>
                      </a:pPr>
                      <a:r>
                        <a:rPr lang="en-GB" sz="1400" b="0" dirty="0">
                          <a:solidFill>
                            <a:schemeClr val="tx1"/>
                          </a:solidFill>
                          <a:effectLst/>
                          <a:latin typeface="Arial" panose="020B0604020202020204" pitchFamily="34" charset="0"/>
                          <a:cs typeface="Arial" panose="020B0604020202020204" pitchFamily="34" charset="0"/>
                        </a:rPr>
                        <a:t>Be prepared to justify your responses.</a:t>
                      </a:r>
                    </a:p>
                    <a:p>
                      <a:pPr>
                        <a:lnSpc>
                          <a:spcPct val="107000"/>
                        </a:lnSpc>
                        <a:spcAft>
                          <a:spcPts val="0"/>
                        </a:spcAft>
                      </a:pPr>
                      <a:r>
                        <a:rPr lang="en-GB" sz="1100" dirty="0">
                          <a:solidFill>
                            <a:schemeClr val="tx1"/>
                          </a:solidFill>
                          <a:effectLst/>
                          <a:latin typeface="Arial" panose="020B0604020202020204" pitchFamily="34" charset="0"/>
                          <a:cs typeface="Arial" panose="020B0604020202020204" pitchFamily="34" charset="0"/>
                        </a:rPr>
                        <a:t> </a:t>
                      </a:r>
                    </a:p>
                    <a:p>
                      <a:pPr algn="ctr">
                        <a:lnSpc>
                          <a:spcPct val="107000"/>
                        </a:lnSpc>
                        <a:spcAft>
                          <a:spcPts val="0"/>
                        </a:spcAft>
                      </a:pPr>
                      <a:r>
                        <a:rPr lang="en-GB" sz="1100" dirty="0">
                          <a:solidFill>
                            <a:schemeClr val="tx1"/>
                          </a:solidFill>
                          <a:effectLst/>
                          <a:latin typeface="Arial" panose="020B0604020202020204" pitchFamily="34" charset="0"/>
                          <a:cs typeface="Arial" panose="020B0604020202020204" pitchFamily="34" charset="0"/>
                        </a:rPr>
                        <a:t>Most Important</a:t>
                      </a:r>
                    </a:p>
                    <a:p>
                      <a:pPr>
                        <a:lnSpc>
                          <a:spcPct val="107000"/>
                        </a:lnSpc>
                        <a:spcAft>
                          <a:spcPts val="0"/>
                        </a:spcAft>
                      </a:pPr>
                      <a:r>
                        <a:rPr lang="en-GB" sz="1100" dirty="0">
                          <a:solidFill>
                            <a:schemeClr val="tx1"/>
                          </a:solidFill>
                          <a:effectLst/>
                          <a:latin typeface="Arial" panose="020B0604020202020204" pitchFamily="34" charset="0"/>
                          <a:cs typeface="Arial" panose="020B0604020202020204" pitchFamily="34" charset="0"/>
                        </a:rPr>
                        <a:t> </a:t>
                      </a: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marL="342900" lvl="0" indent="-342900">
                        <a:lnSpc>
                          <a:spcPct val="300000"/>
                        </a:lnSpc>
                        <a:spcAft>
                          <a:spcPts val="0"/>
                        </a:spcAft>
                        <a:buFont typeface="+mj-lt"/>
                        <a:buAutoNum type="arabicParenR"/>
                      </a:pPr>
                      <a:r>
                        <a:rPr lang="en-GB" sz="1100" dirty="0">
                          <a:solidFill>
                            <a:schemeClr val="tx1"/>
                          </a:solidFill>
                          <a:effectLst/>
                          <a:latin typeface="Arial" panose="020B0604020202020204" pitchFamily="34" charset="0"/>
                          <a:cs typeface="Arial" panose="020B0604020202020204" pitchFamily="34" charset="0"/>
                        </a:rPr>
                        <a:t> </a:t>
                      </a:r>
                      <a:r>
                        <a:rPr lang="en-GB" sz="1100" u="sng" dirty="0">
                          <a:solidFill>
                            <a:schemeClr val="tx1"/>
                          </a:solidFill>
                          <a:effectLst/>
                          <a:latin typeface="Arial" panose="020B0604020202020204" pitchFamily="34" charset="0"/>
                          <a:cs typeface="Arial" panose="020B0604020202020204" pitchFamily="34" charset="0"/>
                        </a:rPr>
                        <a:t>					</a:t>
                      </a:r>
                      <a:endParaRPr lang="en-GB" sz="1100" dirty="0">
                        <a:solidFill>
                          <a:schemeClr val="tx1"/>
                        </a:solidFill>
                        <a:effectLst/>
                        <a:latin typeface="Arial" panose="020B0604020202020204" pitchFamily="34" charset="0"/>
                        <a:cs typeface="Arial" panose="020B0604020202020204" pitchFamily="34" charset="0"/>
                      </a:endParaRPr>
                    </a:p>
                    <a:p>
                      <a:pPr algn="ctr">
                        <a:lnSpc>
                          <a:spcPct val="107000"/>
                        </a:lnSpc>
                        <a:spcAft>
                          <a:spcPts val="0"/>
                        </a:spcAft>
                      </a:pPr>
                      <a:r>
                        <a:rPr lang="en-GB" sz="1100" dirty="0">
                          <a:solidFill>
                            <a:schemeClr val="tx1"/>
                          </a:solidFill>
                          <a:effectLst/>
                          <a:latin typeface="Arial" panose="020B0604020202020204" pitchFamily="34" charset="0"/>
                          <a:cs typeface="Arial" panose="020B0604020202020204" pitchFamily="34" charset="0"/>
                        </a:rPr>
                        <a:t>Least important</a:t>
                      </a:r>
                    </a:p>
                    <a:p>
                      <a:pPr>
                        <a:lnSpc>
                          <a:spcPct val="107000"/>
                        </a:lnSpc>
                        <a:spcAft>
                          <a:spcPts val="0"/>
                        </a:spcAft>
                      </a:pPr>
                      <a:r>
                        <a:rPr lang="en-GB" sz="800" dirty="0">
                          <a:solidFill>
                            <a:schemeClr val="tx1"/>
                          </a:solidFill>
                          <a:effectLst/>
                          <a:latin typeface="Arial" panose="020B0604020202020204" pitchFamily="34" charset="0"/>
                          <a:cs typeface="Arial" panose="020B0604020202020204" pitchFamily="34" charset="0"/>
                        </a:rPr>
                        <a:t> </a:t>
                      </a:r>
                    </a:p>
                    <a:p>
                      <a:pPr>
                        <a:lnSpc>
                          <a:spcPct val="107000"/>
                        </a:lnSpc>
                        <a:spcAft>
                          <a:spcPts val="0"/>
                        </a:spcAft>
                      </a:pPr>
                      <a:r>
                        <a:rPr lang="en-GB" sz="600" dirty="0">
                          <a:solidFill>
                            <a:schemeClr val="tx1"/>
                          </a:solidFill>
                          <a:effectLst/>
                          <a:latin typeface="Arial" panose="020B0604020202020204" pitchFamily="34" charset="0"/>
                          <a:cs typeface="Arial" panose="020B0604020202020204" pitchFamily="34" charset="0"/>
                        </a:rPr>
                        <a:t> </a:t>
                      </a:r>
                      <a:endParaRPr lang="en-GB" sz="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39683" marR="39683" marT="0" marB="0">
                    <a:noFill/>
                  </a:tcPr>
                </a:tc>
                <a:extLst>
                  <a:ext uri="{0D108BD9-81ED-4DB2-BD59-A6C34878D82A}">
                    <a16:rowId xmlns:a16="http://schemas.microsoft.com/office/drawing/2014/main" val="3032976002"/>
                  </a:ext>
                </a:extLst>
              </a:tr>
            </a:tbl>
          </a:graphicData>
        </a:graphic>
      </p:graphicFrame>
    </p:spTree>
    <p:extLst>
      <p:ext uri="{BB962C8B-B14F-4D97-AF65-F5344CB8AC3E}">
        <p14:creationId xmlns:p14="http://schemas.microsoft.com/office/powerpoint/2010/main" val="3549164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BAE95-5396-FF4E-5CC5-B77816F7AEE3}"/>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931759B9-D60D-39A0-9AEE-6B8D98FAC11D}"/>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A2406A3C-50DC-0611-83C9-3BADB1D56DD9}"/>
              </a:ext>
            </a:extLst>
          </p:cNvPr>
          <p:cNvSpPr>
            <a:spLocks noGrp="1"/>
          </p:cNvSpPr>
          <p:nvPr>
            <p:ph type="title"/>
          </p:nvPr>
        </p:nvSpPr>
        <p:spPr/>
        <p:txBody>
          <a:bodyPr/>
          <a:lstStyle/>
          <a:p>
            <a:r>
              <a:rPr lang="en-GB" dirty="0">
                <a:latin typeface="Be Vietnam Pro Medium" pitchFamily="2" charset="77"/>
              </a:rPr>
              <a:t>What is the RAF?</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93046228-669F-4F90-A3A2-410374A03044}"/>
              </a:ext>
            </a:extLst>
          </p:cNvPr>
          <p:cNvSpPr txBox="1">
            <a:spLocks/>
          </p:cNvSpPr>
          <p:nvPr/>
        </p:nvSpPr>
        <p:spPr>
          <a:xfrm>
            <a:off x="5313948" y="2055813"/>
            <a:ext cx="603985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2000" dirty="0">
                <a:solidFill>
                  <a:schemeClr val="tx1"/>
                </a:solidFill>
                <a:latin typeface="Be Vietnam Pro" pitchFamily="2" charset="0"/>
              </a:rPr>
              <a:t>RAF stands for Royal Air Force. It is the United Kingdom’s aerial armed service and helps defend Britain from the air. It was formed in 1918 and is the oldest independent air force in the world. The RAF employs around 33,000 people.</a:t>
            </a:r>
          </a:p>
          <a:p>
            <a:endParaRPr lang="en-US" dirty="0">
              <a:latin typeface="Roboto" panose="02000000000000000000" pitchFamily="2" charset="0"/>
              <a:ea typeface="Roboto" panose="02000000000000000000" pitchFamily="2" charset="0"/>
            </a:endParaRPr>
          </a:p>
        </p:txBody>
      </p:sp>
      <p:pic>
        <p:nvPicPr>
          <p:cNvPr id="4" name="Picture Placeholder 6" descr="177A3099.jpg">
            <a:extLst>
              <a:ext uri="{FF2B5EF4-FFF2-40B4-BE49-F238E27FC236}">
                <a16:creationId xmlns:a16="http://schemas.microsoft.com/office/drawing/2014/main" id="{05AA49DF-CEE9-B704-B12D-EF4C63CB7E1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38200" y="1927775"/>
            <a:ext cx="4162927" cy="3401789"/>
          </a:xfrm>
          <a:prstGeom prst="rect">
            <a:avLst/>
          </a:prstGeom>
        </p:spPr>
      </p:pic>
    </p:spTree>
    <p:extLst>
      <p:ext uri="{BB962C8B-B14F-4D97-AF65-F5344CB8AC3E}">
        <p14:creationId xmlns:p14="http://schemas.microsoft.com/office/powerpoint/2010/main" val="3785756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C75B5-98AB-C35F-E1AE-3DD4DDC728B6}"/>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6D6618C8-8ECB-2F1A-2925-9838ADE315D9}"/>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F6FBF7AF-F437-7376-E712-533ECE14339E}"/>
              </a:ext>
            </a:extLst>
          </p:cNvPr>
          <p:cNvSpPr>
            <a:spLocks noGrp="1"/>
          </p:cNvSpPr>
          <p:nvPr>
            <p:ph type="title"/>
          </p:nvPr>
        </p:nvSpPr>
        <p:spPr/>
        <p:txBody>
          <a:bodyPr/>
          <a:lstStyle/>
          <a:p>
            <a:r>
              <a:rPr lang="en-GB" dirty="0">
                <a:latin typeface="Be Vietnam Pro Medium" pitchFamily="2" charset="77"/>
              </a:rPr>
              <a:t>What do the RAF do?</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566916AB-5A78-FB05-78E7-559D7F809443}"/>
              </a:ext>
            </a:extLst>
          </p:cNvPr>
          <p:cNvSpPr txBox="1">
            <a:spLocks/>
          </p:cNvSpPr>
          <p:nvPr/>
        </p:nvSpPr>
        <p:spPr>
          <a:xfrm>
            <a:off x="6280486" y="2055813"/>
            <a:ext cx="603985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Respond to threats</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Prevent conflict</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Watch the skies</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Deliver aid</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Work in partnership</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Combat cyber threats</a:t>
            </a:r>
          </a:p>
          <a:p>
            <a:endParaRPr lang="en-US" dirty="0">
              <a:latin typeface="Be Vietnam Pro" pitchFamily="2" charset="0"/>
              <a:ea typeface="Roboto" panose="02000000000000000000" pitchFamily="2" charset="0"/>
            </a:endParaRPr>
          </a:p>
        </p:txBody>
      </p:sp>
      <p:pic>
        <p:nvPicPr>
          <p:cNvPr id="4" name="Picture 2" descr="E-3D in level flight showing off its refuelling receptacle in the upper forward fuselage.">
            <a:extLst>
              <a:ext uri="{FF2B5EF4-FFF2-40B4-BE49-F238E27FC236}">
                <a16:creationId xmlns:a16="http://schemas.microsoft.com/office/drawing/2014/main" id="{1584AA49-4731-76DA-57C0-8503BE69CD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755" r="6755"/>
          <a:stretch>
            <a:fillRect/>
          </a:stretch>
        </p:blipFill>
        <p:spPr bwMode="auto">
          <a:xfrm>
            <a:off x="1179363" y="1606467"/>
            <a:ext cx="4682023" cy="382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270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16C2B-BA89-E37D-F5EF-5D60556975A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90D0C0-BE99-F5CC-367D-B5CC3CC5DD71}"/>
              </a:ext>
            </a:extLst>
          </p:cNvPr>
          <p:cNvPicPr>
            <a:picLocks noGrp="1" noRot="1" noChangeAspect="1" noMove="1" noResize="1" noEditPoints="1" noAdjustHandles="1" noChangeArrowheads="1" noChangeShapeType="1" noCrop="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26D8336-9E60-D357-50D9-F6518DE400A1}"/>
              </a:ext>
            </a:extLst>
          </p:cNvPr>
          <p:cNvSpPr>
            <a:spLocks noGrp="1"/>
          </p:cNvSpPr>
          <p:nvPr>
            <p:ph type="ctrTitle"/>
          </p:nvPr>
        </p:nvSpPr>
        <p:spPr/>
        <p:txBody>
          <a:bodyPr/>
          <a:lstStyle/>
          <a:p>
            <a:pPr algn="l"/>
            <a:r>
              <a:rPr lang="en-US" dirty="0">
                <a:solidFill>
                  <a:schemeClr val="bg1"/>
                </a:solidFill>
                <a:latin typeface="Be Vietnam Pro Medium" pitchFamily="2" charset="0"/>
              </a:rPr>
              <a:t>Stand Your Ground</a:t>
            </a:r>
          </a:p>
        </p:txBody>
      </p:sp>
      <p:sp>
        <p:nvSpPr>
          <p:cNvPr id="3" name="Subtitle 2">
            <a:extLst>
              <a:ext uri="{FF2B5EF4-FFF2-40B4-BE49-F238E27FC236}">
                <a16:creationId xmlns:a16="http://schemas.microsoft.com/office/drawing/2014/main" id="{88D82120-381C-23D1-2164-800476E4166A}"/>
              </a:ext>
            </a:extLst>
          </p:cNvPr>
          <p:cNvSpPr>
            <a:spLocks noGrp="1"/>
          </p:cNvSpPr>
          <p:nvPr>
            <p:ph type="subTitle" idx="1"/>
          </p:nvPr>
        </p:nvSpPr>
        <p:spPr/>
        <p:txBody>
          <a:bodyPr/>
          <a:lstStyle/>
          <a:p>
            <a:pPr algn="l"/>
            <a:endParaRPr lang="en-US" dirty="0">
              <a:solidFill>
                <a:schemeClr val="bg1"/>
              </a:solidFill>
              <a:latin typeface="Be Vietnam Pro" pitchFamily="2" charset="77"/>
            </a:endParaRPr>
          </a:p>
        </p:txBody>
      </p:sp>
    </p:spTree>
    <p:extLst>
      <p:ext uri="{BB962C8B-B14F-4D97-AF65-F5344CB8AC3E}">
        <p14:creationId xmlns:p14="http://schemas.microsoft.com/office/powerpoint/2010/main" val="2268080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F4DBC-011A-4DD6-6894-F19C0E8DB282}"/>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83C65F96-A046-5A0F-B407-43B0A347939C}"/>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74C8DD18-CA72-8CE1-0D58-FF89009ACCE4}"/>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418C7167-DDB3-7CD2-DB0A-79F976459DCA}"/>
              </a:ext>
            </a:extLst>
          </p:cNvPr>
          <p:cNvSpPr txBox="1">
            <a:spLocks/>
          </p:cNvSpPr>
          <p:nvPr/>
        </p:nvSpPr>
        <p:spPr>
          <a:xfrm>
            <a:off x="1483896" y="1551492"/>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Over the next few slides you will be shown a series of statements about the UK military. Move to the left of the classroom if you are ‘For’ the statement and to the right of the classroom if you are ‘Against’ it. </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Be prepared to justify your point of view if asked!</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F32AB6E3-FD6F-4291-6B3F-93323B9EA2A2}"/>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C6522011-C5A5-409D-F9D6-27A5568CD557}"/>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561D0AF7-231E-6CC2-7886-3EC5AA1BD5C6}"/>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44A1679-21BA-F054-55DC-4CCFBDB41889}"/>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6790CD30-DA8B-7623-28C1-7650C6CA63AE}"/>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1653055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E4AC1-A3CF-B419-38B3-CB2D2195230B}"/>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A346395D-399B-876C-1CAE-778CD8C2AA49}"/>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5A146F80-C504-039F-6FE1-4BB1073CE4D7}"/>
              </a:ext>
            </a:extLst>
          </p:cNvPr>
          <p:cNvSpPr>
            <a:spLocks noGrp="1"/>
          </p:cNvSpPr>
          <p:nvPr>
            <p:ph type="title"/>
          </p:nvPr>
        </p:nvSpPr>
        <p:spPr/>
        <p:txBody>
          <a:bodyPr>
            <a:normAutofit/>
          </a:bodyPr>
          <a:lstStyle/>
          <a:p>
            <a:r>
              <a:rPr lang="en-GB" sz="4000" dirty="0">
                <a:latin typeface="Be Vietnam Pro Medium" pitchFamily="2" charset="77"/>
              </a:rPr>
              <a:t>Stand your ground! – Nuclear Weapons</a:t>
            </a:r>
            <a:endParaRPr lang="en-US" sz="4000" dirty="0">
              <a:latin typeface="Be Vietnam Pro Medium" pitchFamily="2" charset="77"/>
            </a:endParaRPr>
          </a:p>
        </p:txBody>
      </p:sp>
      <p:sp>
        <p:nvSpPr>
          <p:cNvPr id="3" name="Text Placeholder 4">
            <a:extLst>
              <a:ext uri="{FF2B5EF4-FFF2-40B4-BE49-F238E27FC236}">
                <a16:creationId xmlns:a16="http://schemas.microsoft.com/office/drawing/2014/main" id="{D41E538E-3ED3-87A7-5132-250F0F0B51A8}"/>
              </a:ext>
            </a:extLst>
          </p:cNvPr>
          <p:cNvSpPr txBox="1">
            <a:spLocks/>
          </p:cNvSpPr>
          <p:nvPr/>
        </p:nvSpPr>
        <p:spPr>
          <a:xfrm>
            <a:off x="1624264" y="2055813"/>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l" defTabSz="457200" rtl="0" eaLnBrk="1" fontAlgn="auto" latinLnBrk="0" hangingPunct="1">
              <a:lnSpc>
                <a:spcPct val="100000"/>
              </a:lnSpc>
              <a:spcBef>
                <a:spcPct val="2000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The UK currently has nuclear weapons</a:t>
            </a:r>
          </a:p>
          <a:p>
            <a:pPr marR="0" lvl="0" algn="l" defTabSz="457200" rtl="0" eaLnBrk="1" fontAlgn="auto" latinLnBrk="0" hangingPunct="1">
              <a:lnSpc>
                <a:spcPct val="100000"/>
              </a:lnSpc>
              <a:spcBef>
                <a:spcPct val="20000"/>
              </a:spcBef>
              <a:spcAft>
                <a:spcPts val="0"/>
              </a:spcAft>
              <a:buClrTx/>
              <a:buSzTx/>
              <a:tabLst/>
              <a:defRPr/>
            </a:pPr>
            <a:endParaRPr kumimoji="0" lang="en-GB" sz="28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These are seen as a deterrent to stop other nations attacking</a:t>
            </a:r>
          </a:p>
          <a:p>
            <a:pPr marR="0" lvl="0" algn="l" defTabSz="457200" rtl="0" eaLnBrk="1" fontAlgn="auto" latinLnBrk="0" hangingPunct="1">
              <a:lnSpc>
                <a:spcPct val="100000"/>
              </a:lnSpc>
              <a:spcBef>
                <a:spcPct val="20000"/>
              </a:spcBef>
              <a:spcAft>
                <a:spcPts val="0"/>
              </a:spcAft>
              <a:buClrTx/>
              <a:buSzTx/>
              <a:tabLst/>
              <a:defRPr/>
            </a:pPr>
            <a:endParaRPr kumimoji="0" lang="en-GB" sz="2800" b="0" i="0" u="none" strike="noStrike" kern="1200" cap="none" spc="0" normalizeH="0" baseline="0" noProof="0" dirty="0">
              <a:ln>
                <a:noFill/>
              </a:ln>
              <a:solidFill>
                <a:prstClr val="black"/>
              </a:solidFill>
              <a:effectLst/>
              <a:uLnTx/>
              <a:uFillTx/>
              <a:latin typeface="Be Vietnam Pro" pitchFamily="2" charset="0"/>
              <a:cs typeface="Arial"/>
            </a:endParaRPr>
          </a:p>
          <a:p>
            <a:pPr marR="0" lvl="0" algn="l" defTabSz="457200" rtl="0" eaLnBrk="1" fontAlgn="auto" latinLnBrk="0" hangingPunct="1">
              <a:lnSpc>
                <a:spcPct val="100000"/>
              </a:lnSpc>
              <a:spcBef>
                <a:spcPct val="2000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latin typeface="Be Vietnam Pro" pitchFamily="2" charset="0"/>
                <a:cs typeface="Arial"/>
              </a:rPr>
              <a:t>Nuclear weapons are controversial owing to their enormous destructive capabilities. </a:t>
            </a:r>
          </a:p>
          <a:p>
            <a:endParaRPr lang="en-US" dirty="0">
              <a:latin typeface="Be Vietnam Pro" pitchFamily="2" charset="0"/>
              <a:ea typeface="Roboto" panose="02000000000000000000" pitchFamily="2" charset="0"/>
            </a:endParaRPr>
          </a:p>
        </p:txBody>
      </p:sp>
    </p:spTree>
    <p:extLst>
      <p:ext uri="{BB962C8B-B14F-4D97-AF65-F5344CB8AC3E}">
        <p14:creationId xmlns:p14="http://schemas.microsoft.com/office/powerpoint/2010/main" val="2927027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2D35A-93FD-F9CB-CD72-88BF2892BCD8}"/>
            </a:ext>
          </a:extLst>
        </p:cNvPr>
        <p:cNvGrpSpPr/>
        <p:nvPr/>
      </p:nvGrpSpPr>
      <p:grpSpPr>
        <a:xfrm>
          <a:off x="0" y="0"/>
          <a:ext cx="0" cy="0"/>
          <a:chOff x="0" y="0"/>
          <a:chExt cx="0" cy="0"/>
        </a:xfrm>
      </p:grpSpPr>
      <p:pic>
        <p:nvPicPr>
          <p:cNvPr id="5" name="Content Placeholder 4" descr="A black background with a black square&#10;&#10;AI-generated content may be incorrect.">
            <a:extLst>
              <a:ext uri="{FF2B5EF4-FFF2-40B4-BE49-F238E27FC236}">
                <a16:creationId xmlns:a16="http://schemas.microsoft.com/office/drawing/2014/main" id="{CD163E72-964C-5805-E5EE-BD51D01E129A}"/>
              </a:ext>
            </a:extLst>
          </p:cNvPr>
          <p:cNvPicPr>
            <a:picLocks noGrp="1" noChangeAspect="1"/>
          </p:cNvPicPr>
          <p:nvPr>
            <p:ph idx="1"/>
          </p:nvPr>
        </p:nvPicPr>
        <p:blipFill>
          <a:blip r:embed="rId3"/>
          <a:stretch>
            <a:fillRect/>
          </a:stretch>
        </p:blipFill>
        <p:spPr>
          <a:xfrm>
            <a:off x="0" y="0"/>
            <a:ext cx="12192000" cy="6858000"/>
          </a:xfrm>
        </p:spPr>
      </p:pic>
      <p:sp>
        <p:nvSpPr>
          <p:cNvPr id="2" name="Title 1">
            <a:extLst>
              <a:ext uri="{FF2B5EF4-FFF2-40B4-BE49-F238E27FC236}">
                <a16:creationId xmlns:a16="http://schemas.microsoft.com/office/drawing/2014/main" id="{6634E2F7-A0B1-5E0A-5323-7497AE503BB7}"/>
              </a:ext>
            </a:extLst>
          </p:cNvPr>
          <p:cNvSpPr>
            <a:spLocks noGrp="1"/>
          </p:cNvSpPr>
          <p:nvPr>
            <p:ph type="title"/>
          </p:nvPr>
        </p:nvSpPr>
        <p:spPr/>
        <p:txBody>
          <a:bodyPr/>
          <a:lstStyle/>
          <a:p>
            <a:r>
              <a:rPr lang="en-GB" dirty="0">
                <a:latin typeface="Be Vietnam Pro Medium" pitchFamily="2" charset="77"/>
              </a:rPr>
              <a:t>Stand your ground!</a:t>
            </a:r>
            <a:endParaRPr lang="en-US" dirty="0">
              <a:latin typeface="Be Vietnam Pro Medium" pitchFamily="2" charset="77"/>
            </a:endParaRPr>
          </a:p>
        </p:txBody>
      </p:sp>
      <p:sp>
        <p:nvSpPr>
          <p:cNvPr id="3" name="Text Placeholder 4">
            <a:extLst>
              <a:ext uri="{FF2B5EF4-FFF2-40B4-BE49-F238E27FC236}">
                <a16:creationId xmlns:a16="http://schemas.microsoft.com/office/drawing/2014/main" id="{D99C8D56-8311-5A6C-CDCC-63CD392F12AB}"/>
              </a:ext>
            </a:extLst>
          </p:cNvPr>
          <p:cNvSpPr txBox="1">
            <a:spLocks/>
          </p:cNvSpPr>
          <p:nvPr/>
        </p:nvSpPr>
        <p:spPr>
          <a:xfrm>
            <a:off x="1483896" y="1792124"/>
            <a:ext cx="8943472" cy="3273751"/>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The UK should have </a:t>
            </a:r>
          </a:p>
          <a:p>
            <a:pPr marR="0" lvl="0" algn="ctr" defTabSz="457200" rtl="0" eaLnBrk="1" fontAlgn="auto" latinLnBrk="0" hangingPunct="1">
              <a:lnSpc>
                <a:spcPct val="100000"/>
              </a:lnSpc>
              <a:spcBef>
                <a:spcPct val="20000"/>
              </a:spcBef>
              <a:spcAft>
                <a:spcPts val="0"/>
              </a:spcAft>
              <a:buClrTx/>
              <a:buSzTx/>
              <a:tabLst/>
              <a:defRPr/>
            </a:pPr>
            <a:r>
              <a:rPr kumimoji="0" lang="en-GB" sz="4000" b="0" i="0" u="none" strike="noStrike" kern="1200" cap="none" spc="0" normalizeH="0" baseline="0" noProof="0" dirty="0">
                <a:ln>
                  <a:noFill/>
                </a:ln>
                <a:solidFill>
                  <a:prstClr val="black"/>
                </a:solidFill>
                <a:effectLst/>
                <a:uLnTx/>
                <a:uFillTx/>
                <a:latin typeface="Be Vietnam Pro" pitchFamily="2" charset="0"/>
                <a:cs typeface="Arial"/>
              </a:rPr>
              <a:t>nuclear weapons</a:t>
            </a:r>
          </a:p>
          <a:p>
            <a:endParaRPr lang="en-US" dirty="0">
              <a:latin typeface="Be Vietnam Pro" pitchFamily="2" charset="0"/>
              <a:ea typeface="Roboto" panose="02000000000000000000" pitchFamily="2" charset="0"/>
            </a:endParaRPr>
          </a:p>
        </p:txBody>
      </p:sp>
      <p:grpSp>
        <p:nvGrpSpPr>
          <p:cNvPr id="14" name="Group 13">
            <a:extLst>
              <a:ext uri="{FF2B5EF4-FFF2-40B4-BE49-F238E27FC236}">
                <a16:creationId xmlns:a16="http://schemas.microsoft.com/office/drawing/2014/main" id="{46524B3C-F71A-B9F9-56CC-894FEF03C9A1}"/>
              </a:ext>
            </a:extLst>
          </p:cNvPr>
          <p:cNvGrpSpPr/>
          <p:nvPr/>
        </p:nvGrpSpPr>
        <p:grpSpPr>
          <a:xfrm>
            <a:off x="1567199" y="4825243"/>
            <a:ext cx="8860169" cy="1141284"/>
            <a:chOff x="1567199" y="4825243"/>
            <a:chExt cx="8860169" cy="1141284"/>
          </a:xfrm>
        </p:grpSpPr>
        <p:sp>
          <p:nvSpPr>
            <p:cNvPr id="7" name="Arrow: Left 6">
              <a:extLst>
                <a:ext uri="{FF2B5EF4-FFF2-40B4-BE49-F238E27FC236}">
                  <a16:creationId xmlns:a16="http://schemas.microsoft.com/office/drawing/2014/main" id="{A490A171-5D40-4BB4-EE6A-4DF399A574F3}"/>
                </a:ext>
              </a:extLst>
            </p:cNvPr>
            <p:cNvSpPr>
              <a:spLocks noChangeAspect="1"/>
            </p:cNvSpPr>
            <p:nvPr/>
          </p:nvSpPr>
          <p:spPr>
            <a:xfrm>
              <a:off x="1567199" y="4825243"/>
              <a:ext cx="2304098" cy="1141284"/>
            </a:xfrm>
            <a:prstGeom prst="lef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id="{FF76B5DD-1464-9D15-5E16-3E4B537974CC}"/>
                </a:ext>
              </a:extLst>
            </p:cNvPr>
            <p:cNvSpPr>
              <a:spLocks noChangeAspect="1"/>
            </p:cNvSpPr>
            <p:nvPr/>
          </p:nvSpPr>
          <p:spPr>
            <a:xfrm>
              <a:off x="8123270" y="4825243"/>
              <a:ext cx="2304098" cy="1141284"/>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06CD173D-2CC3-0A4F-4A4F-2516DFED75F7}"/>
                </a:ext>
              </a:extLst>
            </p:cNvPr>
            <p:cNvSpPr txBox="1"/>
            <p:nvPr/>
          </p:nvSpPr>
          <p:spPr>
            <a:xfrm>
              <a:off x="2076836" y="5222980"/>
              <a:ext cx="1219423" cy="369332"/>
            </a:xfrm>
            <a:prstGeom prst="rect">
              <a:avLst/>
            </a:prstGeom>
            <a:noFill/>
          </p:spPr>
          <p:txBody>
            <a:bodyPr wrap="square" rtlCol="0">
              <a:spAutoFit/>
            </a:bodyPr>
            <a:lstStyle/>
            <a:p>
              <a:r>
                <a:rPr lang="en-GB" b="1" dirty="0"/>
                <a:t>FOR</a:t>
              </a:r>
            </a:p>
          </p:txBody>
        </p:sp>
        <p:sp>
          <p:nvSpPr>
            <p:cNvPr id="13" name="TextBox 12">
              <a:extLst>
                <a:ext uri="{FF2B5EF4-FFF2-40B4-BE49-F238E27FC236}">
                  <a16:creationId xmlns:a16="http://schemas.microsoft.com/office/drawing/2014/main" id="{CF865AE7-D572-4191-7DC6-48C91FF6A889}"/>
                </a:ext>
              </a:extLst>
            </p:cNvPr>
            <p:cNvSpPr txBox="1"/>
            <p:nvPr/>
          </p:nvSpPr>
          <p:spPr>
            <a:xfrm>
              <a:off x="8209876" y="5222980"/>
              <a:ext cx="2016276" cy="369332"/>
            </a:xfrm>
            <a:prstGeom prst="rect">
              <a:avLst/>
            </a:prstGeom>
            <a:noFill/>
          </p:spPr>
          <p:txBody>
            <a:bodyPr wrap="square" rtlCol="0">
              <a:spAutoFit/>
            </a:bodyPr>
            <a:lstStyle/>
            <a:p>
              <a:r>
                <a:rPr lang="en-GB" b="1" dirty="0"/>
                <a:t>AGAINST</a:t>
              </a:r>
            </a:p>
          </p:txBody>
        </p:sp>
      </p:grpSp>
    </p:spTree>
    <p:extLst>
      <p:ext uri="{BB962C8B-B14F-4D97-AF65-F5344CB8AC3E}">
        <p14:creationId xmlns:p14="http://schemas.microsoft.com/office/powerpoint/2010/main" val="2995357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152</TotalTime>
  <Words>2401</Words>
  <Application>Microsoft Office PowerPoint</Application>
  <PresentationFormat>Widescreen</PresentationFormat>
  <Paragraphs>282</Paragraphs>
  <Slides>37</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Aptos</vt:lpstr>
      <vt:lpstr>Aptos Display</vt:lpstr>
      <vt:lpstr>Arial</vt:lpstr>
      <vt:lpstr>Be Vietnam Pro</vt:lpstr>
      <vt:lpstr>Be Vietnam Pro Medium</vt:lpstr>
      <vt:lpstr>Roboto</vt:lpstr>
      <vt:lpstr>Office Theme</vt:lpstr>
      <vt:lpstr>RAF: First to the Future</vt:lpstr>
      <vt:lpstr>Information for Teachers</vt:lpstr>
      <vt:lpstr>RAF: First to the Future</vt:lpstr>
      <vt:lpstr>What is the RAF?</vt:lpstr>
      <vt:lpstr>What do the RAF do?</vt:lpstr>
      <vt:lpstr>Stand Your Ground</vt:lpstr>
      <vt:lpstr>Stand your ground!</vt:lpstr>
      <vt:lpstr>Stand your ground! – Nuclear Weapons</vt:lpstr>
      <vt:lpstr>Stand your ground!</vt:lpstr>
      <vt:lpstr>Stand your ground! – National Service</vt:lpstr>
      <vt:lpstr>Stand your ground!</vt:lpstr>
      <vt:lpstr>Stand your ground! – Frontline Women</vt:lpstr>
      <vt:lpstr>Stand your ground!</vt:lpstr>
      <vt:lpstr>Stand your ground! – Military Age</vt:lpstr>
      <vt:lpstr>Stand your ground!</vt:lpstr>
      <vt:lpstr>Stand your ground! – Digital Technology</vt:lpstr>
      <vt:lpstr>Stand your ground!</vt:lpstr>
      <vt:lpstr>Designed to Win</vt:lpstr>
      <vt:lpstr>F35 Lightning II</vt:lpstr>
      <vt:lpstr>F35 Lightning II</vt:lpstr>
      <vt:lpstr>Development of the F35</vt:lpstr>
      <vt:lpstr>Designed to Win: Part 1</vt:lpstr>
      <vt:lpstr>PowerPoint Presentation</vt:lpstr>
      <vt:lpstr>Designed to Win: Part 2</vt:lpstr>
      <vt:lpstr>Persuade Me</vt:lpstr>
      <vt:lpstr>Precision Strike</vt:lpstr>
      <vt:lpstr>Persuade Me</vt:lpstr>
      <vt:lpstr>Persuade Me - Profile</vt:lpstr>
      <vt:lpstr>Persuade Me</vt:lpstr>
      <vt:lpstr>Full Circle</vt:lpstr>
      <vt:lpstr>Full Circle</vt:lpstr>
      <vt:lpstr>Full Circle</vt:lpstr>
      <vt:lpstr>Full Circle</vt:lpstr>
      <vt:lpstr>At the RAF Museum</vt:lpstr>
      <vt:lpstr>PowerPoint Presentation</vt:lpstr>
      <vt:lpstr>RAF: First to the Future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Jack Cameron</dc:creator>
  <cp:lastModifiedBy>Michael Odd</cp:lastModifiedBy>
  <cp:revision>12</cp:revision>
  <dcterms:created xsi:type="dcterms:W3CDTF">2025-10-01T13:52:46Z</dcterms:created>
  <dcterms:modified xsi:type="dcterms:W3CDTF">2026-08-19T14:44:36Z</dcterms:modified>
</cp:coreProperties>
</file>