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70" r:id="rId4"/>
    <p:sldId id="268" r:id="rId5"/>
    <p:sldId id="302" r:id="rId6"/>
    <p:sldId id="267" r:id="rId7"/>
    <p:sldId id="271" r:id="rId8"/>
    <p:sldId id="272" r:id="rId9"/>
    <p:sldId id="303" r:id="rId10"/>
    <p:sldId id="308" r:id="rId11"/>
    <p:sldId id="304" r:id="rId12"/>
    <p:sldId id="309" r:id="rId13"/>
    <p:sldId id="305" r:id="rId14"/>
    <p:sldId id="310" r:id="rId15"/>
    <p:sldId id="306" r:id="rId16"/>
    <p:sldId id="311" r:id="rId17"/>
    <p:sldId id="307" r:id="rId18"/>
    <p:sldId id="282" r:id="rId19"/>
    <p:sldId id="283" r:id="rId20"/>
    <p:sldId id="284" r:id="rId21"/>
    <p:sldId id="287" r:id="rId22"/>
    <p:sldId id="288" r:id="rId23"/>
    <p:sldId id="286" r:id="rId24"/>
    <p:sldId id="312" r:id="rId25"/>
    <p:sldId id="289" r:id="rId26"/>
    <p:sldId id="290" r:id="rId27"/>
    <p:sldId id="291" r:id="rId28"/>
    <p:sldId id="292" r:id="rId29"/>
    <p:sldId id="313" r:id="rId30"/>
    <p:sldId id="294" r:id="rId31"/>
    <p:sldId id="295" r:id="rId32"/>
    <p:sldId id="314" r:id="rId33"/>
    <p:sldId id="315" r:id="rId34"/>
    <p:sldId id="298" r:id="rId35"/>
    <p:sldId id="316" r:id="rId36"/>
    <p:sldId id="300" r:id="rId37"/>
    <p:sldId id="30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4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2" d="100"/>
          <a:sy n="102" d="100"/>
        </p:scale>
        <p:origin x="8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4C57F-F7FB-4B17-BED6-E6A5C2E085D8}" type="datetimeFigureOut">
              <a:rPr lang="en-GB" smtClean="0"/>
              <a:t>21/05/2026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D6C35-CA8D-43E3-965A-DB34CE0F58C4}" type="slidenum">
              <a:rPr lang="en-GB" smtClean="0"/>
              <a:t>‹#›</a:t>
            </a:fld>
            <a:endParaRPr lang="en-GB"/>
          </a:p>
        </p:txBody>
      </p:sp>
    </p:spTree>
    <p:extLst>
      <p:ext uri="{BB962C8B-B14F-4D97-AF65-F5344CB8AC3E}">
        <p14:creationId xmlns:p14="http://schemas.microsoft.com/office/powerpoint/2010/main" val="370718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D6C35-CA8D-43E3-965A-DB34CE0F58C4}" type="slidenum">
              <a:rPr lang="en-GB" smtClean="0"/>
              <a:t>1</a:t>
            </a:fld>
            <a:endParaRPr lang="en-GB"/>
          </a:p>
        </p:txBody>
      </p:sp>
    </p:spTree>
    <p:extLst>
      <p:ext uri="{BB962C8B-B14F-4D97-AF65-F5344CB8AC3E}">
        <p14:creationId xmlns:p14="http://schemas.microsoft.com/office/powerpoint/2010/main" val="2189480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AB7BE-98DA-AB5C-FA92-00B36F552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1ECEB-BD62-C58B-5542-B5A32ED6B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911581-B4F8-0BEB-A904-4449AD168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A8640F9-FD3A-7474-E256-5EE58C110006}"/>
              </a:ext>
            </a:extLst>
          </p:cNvPr>
          <p:cNvSpPr>
            <a:spLocks noGrp="1"/>
          </p:cNvSpPr>
          <p:nvPr>
            <p:ph type="sldNum" sz="quarter" idx="5"/>
          </p:nvPr>
        </p:nvSpPr>
        <p:spPr/>
        <p:txBody>
          <a:bodyPr/>
          <a:lstStyle/>
          <a:p>
            <a:fld id="{248D6C35-CA8D-43E3-965A-DB34CE0F58C4}" type="slidenum">
              <a:rPr lang="en-GB" smtClean="0"/>
              <a:t>10</a:t>
            </a:fld>
            <a:endParaRPr lang="en-GB"/>
          </a:p>
        </p:txBody>
      </p:sp>
    </p:spTree>
    <p:extLst>
      <p:ext uri="{BB962C8B-B14F-4D97-AF65-F5344CB8AC3E}">
        <p14:creationId xmlns:p14="http://schemas.microsoft.com/office/powerpoint/2010/main" val="1356898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534FF-2644-C7FB-B05E-0955A139B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AB586-3AEC-508C-F055-C480F9A54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6E1BA9-4BA0-89C4-C281-FA6F5E4659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12A6A07-8266-0D20-F739-EA7AACDB36C7}"/>
              </a:ext>
            </a:extLst>
          </p:cNvPr>
          <p:cNvSpPr>
            <a:spLocks noGrp="1"/>
          </p:cNvSpPr>
          <p:nvPr>
            <p:ph type="sldNum" sz="quarter" idx="5"/>
          </p:nvPr>
        </p:nvSpPr>
        <p:spPr/>
        <p:txBody>
          <a:bodyPr/>
          <a:lstStyle/>
          <a:p>
            <a:fld id="{248D6C35-CA8D-43E3-965A-DB34CE0F58C4}" type="slidenum">
              <a:rPr lang="en-GB" smtClean="0"/>
              <a:t>11</a:t>
            </a:fld>
            <a:endParaRPr lang="en-GB"/>
          </a:p>
        </p:txBody>
      </p:sp>
    </p:spTree>
    <p:extLst>
      <p:ext uri="{BB962C8B-B14F-4D97-AF65-F5344CB8AC3E}">
        <p14:creationId xmlns:p14="http://schemas.microsoft.com/office/powerpoint/2010/main" val="3179840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614E8-5308-5FD0-95CF-1B142D01E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CED91-F730-4985-5CAE-67900CDCC1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28CCC9-5754-7298-2024-512B3C0F438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75AFC70-0977-57D9-1076-6139EB9D9028}"/>
              </a:ext>
            </a:extLst>
          </p:cNvPr>
          <p:cNvSpPr>
            <a:spLocks noGrp="1"/>
          </p:cNvSpPr>
          <p:nvPr>
            <p:ph type="sldNum" sz="quarter" idx="5"/>
          </p:nvPr>
        </p:nvSpPr>
        <p:spPr/>
        <p:txBody>
          <a:bodyPr/>
          <a:lstStyle/>
          <a:p>
            <a:fld id="{248D6C35-CA8D-43E3-965A-DB34CE0F58C4}" type="slidenum">
              <a:rPr lang="en-GB" smtClean="0"/>
              <a:t>12</a:t>
            </a:fld>
            <a:endParaRPr lang="en-GB"/>
          </a:p>
        </p:txBody>
      </p:sp>
    </p:spTree>
    <p:extLst>
      <p:ext uri="{BB962C8B-B14F-4D97-AF65-F5344CB8AC3E}">
        <p14:creationId xmlns:p14="http://schemas.microsoft.com/office/powerpoint/2010/main" val="3751655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3E29C-4194-C1E9-2A94-37EDF26D1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ACFD8-13DD-40B3-A475-329EB946F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D38B2-D726-9107-33BE-5FB1938C403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CD77C5A-6F45-7EF1-95F3-E36592765D82}"/>
              </a:ext>
            </a:extLst>
          </p:cNvPr>
          <p:cNvSpPr>
            <a:spLocks noGrp="1"/>
          </p:cNvSpPr>
          <p:nvPr>
            <p:ph type="sldNum" sz="quarter" idx="5"/>
          </p:nvPr>
        </p:nvSpPr>
        <p:spPr/>
        <p:txBody>
          <a:bodyPr/>
          <a:lstStyle/>
          <a:p>
            <a:fld id="{248D6C35-CA8D-43E3-965A-DB34CE0F58C4}" type="slidenum">
              <a:rPr lang="en-GB" smtClean="0"/>
              <a:t>13</a:t>
            </a:fld>
            <a:endParaRPr lang="en-GB"/>
          </a:p>
        </p:txBody>
      </p:sp>
    </p:spTree>
    <p:extLst>
      <p:ext uri="{BB962C8B-B14F-4D97-AF65-F5344CB8AC3E}">
        <p14:creationId xmlns:p14="http://schemas.microsoft.com/office/powerpoint/2010/main" val="3554229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C994B-FDE9-119E-5966-81F10CD4F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7E369-7E1D-C065-64D9-1C6A916B8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DB1BF-F996-9516-2DD9-B60600A4CE0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BC3DFE9-D791-4087-A91B-01ECAC33E8D9}"/>
              </a:ext>
            </a:extLst>
          </p:cNvPr>
          <p:cNvSpPr>
            <a:spLocks noGrp="1"/>
          </p:cNvSpPr>
          <p:nvPr>
            <p:ph type="sldNum" sz="quarter" idx="5"/>
          </p:nvPr>
        </p:nvSpPr>
        <p:spPr/>
        <p:txBody>
          <a:bodyPr/>
          <a:lstStyle/>
          <a:p>
            <a:fld id="{248D6C35-CA8D-43E3-965A-DB34CE0F58C4}" type="slidenum">
              <a:rPr lang="en-GB" smtClean="0"/>
              <a:t>14</a:t>
            </a:fld>
            <a:endParaRPr lang="en-GB"/>
          </a:p>
        </p:txBody>
      </p:sp>
    </p:spTree>
    <p:extLst>
      <p:ext uri="{BB962C8B-B14F-4D97-AF65-F5344CB8AC3E}">
        <p14:creationId xmlns:p14="http://schemas.microsoft.com/office/powerpoint/2010/main" val="1890724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1C7D9-C8E3-ABE3-5E66-E3126B16E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9F83A-5994-459A-BD16-9D97318B08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46485-11FF-A950-0313-40CCCE49FF6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A9757FA-8965-8B5C-E574-D837ACECE8B8}"/>
              </a:ext>
            </a:extLst>
          </p:cNvPr>
          <p:cNvSpPr>
            <a:spLocks noGrp="1"/>
          </p:cNvSpPr>
          <p:nvPr>
            <p:ph type="sldNum" sz="quarter" idx="5"/>
          </p:nvPr>
        </p:nvSpPr>
        <p:spPr/>
        <p:txBody>
          <a:bodyPr/>
          <a:lstStyle/>
          <a:p>
            <a:fld id="{248D6C35-CA8D-43E3-965A-DB34CE0F58C4}" type="slidenum">
              <a:rPr lang="en-GB" smtClean="0"/>
              <a:t>15</a:t>
            </a:fld>
            <a:endParaRPr lang="en-GB"/>
          </a:p>
        </p:txBody>
      </p:sp>
    </p:spTree>
    <p:extLst>
      <p:ext uri="{BB962C8B-B14F-4D97-AF65-F5344CB8AC3E}">
        <p14:creationId xmlns:p14="http://schemas.microsoft.com/office/powerpoint/2010/main" val="260522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3015-FB7C-61F6-8582-388AAA144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10B79-A6F4-CAC1-577D-E123CC0A4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FC9C2-A700-ECD2-A977-5E2F7B2ADAA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F48A7FF-9C99-3669-C744-1BADDDE7D18E}"/>
              </a:ext>
            </a:extLst>
          </p:cNvPr>
          <p:cNvSpPr>
            <a:spLocks noGrp="1"/>
          </p:cNvSpPr>
          <p:nvPr>
            <p:ph type="sldNum" sz="quarter" idx="5"/>
          </p:nvPr>
        </p:nvSpPr>
        <p:spPr/>
        <p:txBody>
          <a:bodyPr/>
          <a:lstStyle/>
          <a:p>
            <a:fld id="{248D6C35-CA8D-43E3-965A-DB34CE0F58C4}" type="slidenum">
              <a:rPr lang="en-GB" smtClean="0"/>
              <a:t>16</a:t>
            </a:fld>
            <a:endParaRPr lang="en-GB"/>
          </a:p>
        </p:txBody>
      </p:sp>
    </p:spTree>
    <p:extLst>
      <p:ext uri="{BB962C8B-B14F-4D97-AF65-F5344CB8AC3E}">
        <p14:creationId xmlns:p14="http://schemas.microsoft.com/office/powerpoint/2010/main" val="765715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10AC-A8ED-47B1-D16F-B8035AA74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05958-07D4-8875-A93B-5A11A282D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D668C-D156-7415-DB86-0B0A8F12215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0A9D01-0AE9-890E-17A0-5F02317F2920}"/>
              </a:ext>
            </a:extLst>
          </p:cNvPr>
          <p:cNvSpPr>
            <a:spLocks noGrp="1"/>
          </p:cNvSpPr>
          <p:nvPr>
            <p:ph type="sldNum" sz="quarter" idx="5"/>
          </p:nvPr>
        </p:nvSpPr>
        <p:spPr/>
        <p:txBody>
          <a:bodyPr/>
          <a:lstStyle/>
          <a:p>
            <a:fld id="{248D6C35-CA8D-43E3-965A-DB34CE0F58C4}" type="slidenum">
              <a:rPr lang="en-GB" smtClean="0"/>
              <a:t>17</a:t>
            </a:fld>
            <a:endParaRPr lang="en-GB"/>
          </a:p>
        </p:txBody>
      </p:sp>
    </p:spTree>
    <p:extLst>
      <p:ext uri="{BB962C8B-B14F-4D97-AF65-F5344CB8AC3E}">
        <p14:creationId xmlns:p14="http://schemas.microsoft.com/office/powerpoint/2010/main" val="3430890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9C9BA-6F32-71CF-1ECC-7E33085490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BBF0D-F6EC-9337-B462-5DB42F6C5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CCDAA-E015-2356-FC19-6937CB8D506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9A89CEE-839D-7A8D-A801-E0475F52320A}"/>
              </a:ext>
            </a:extLst>
          </p:cNvPr>
          <p:cNvSpPr>
            <a:spLocks noGrp="1"/>
          </p:cNvSpPr>
          <p:nvPr>
            <p:ph type="sldNum" sz="quarter" idx="5"/>
          </p:nvPr>
        </p:nvSpPr>
        <p:spPr/>
        <p:txBody>
          <a:bodyPr/>
          <a:lstStyle/>
          <a:p>
            <a:fld id="{248D6C35-CA8D-43E3-965A-DB34CE0F58C4}" type="slidenum">
              <a:rPr lang="en-GB" smtClean="0"/>
              <a:t>18</a:t>
            </a:fld>
            <a:endParaRPr lang="en-GB"/>
          </a:p>
        </p:txBody>
      </p:sp>
    </p:spTree>
    <p:extLst>
      <p:ext uri="{BB962C8B-B14F-4D97-AF65-F5344CB8AC3E}">
        <p14:creationId xmlns:p14="http://schemas.microsoft.com/office/powerpoint/2010/main" val="1007195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30B4F-2B8B-5083-339B-3D8EF7144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148DA-BFF1-BA11-3A18-C3D30C0417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0FCE9-D4AB-9DE2-D848-D08392B4AB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75BA95-5E04-DD5B-6124-967A2651B6F1}"/>
              </a:ext>
            </a:extLst>
          </p:cNvPr>
          <p:cNvSpPr>
            <a:spLocks noGrp="1"/>
          </p:cNvSpPr>
          <p:nvPr>
            <p:ph type="sldNum" sz="quarter" idx="5"/>
          </p:nvPr>
        </p:nvSpPr>
        <p:spPr/>
        <p:txBody>
          <a:bodyPr/>
          <a:lstStyle/>
          <a:p>
            <a:fld id="{248D6C35-CA8D-43E3-965A-DB34CE0F58C4}" type="slidenum">
              <a:rPr lang="en-GB" smtClean="0"/>
              <a:t>19</a:t>
            </a:fld>
            <a:endParaRPr lang="en-GB"/>
          </a:p>
        </p:txBody>
      </p:sp>
    </p:spTree>
    <p:extLst>
      <p:ext uri="{BB962C8B-B14F-4D97-AF65-F5344CB8AC3E}">
        <p14:creationId xmlns:p14="http://schemas.microsoft.com/office/powerpoint/2010/main" val="1214739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D6C35-CA8D-43E3-965A-DB34CE0F58C4}" type="slidenum">
              <a:rPr lang="en-GB" smtClean="0"/>
              <a:t>2</a:t>
            </a:fld>
            <a:endParaRPr lang="en-GB"/>
          </a:p>
        </p:txBody>
      </p:sp>
    </p:spTree>
    <p:extLst>
      <p:ext uri="{BB962C8B-B14F-4D97-AF65-F5344CB8AC3E}">
        <p14:creationId xmlns:p14="http://schemas.microsoft.com/office/powerpoint/2010/main" val="1371896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75076-C1B1-3F82-06E9-AEB4D140C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09496-3749-D46A-2FCC-A72EFF851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57C741-45AA-269D-FAE3-9B158535E4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0A829E0-75AA-6031-F02A-13EC68FFCC50}"/>
              </a:ext>
            </a:extLst>
          </p:cNvPr>
          <p:cNvSpPr>
            <a:spLocks noGrp="1"/>
          </p:cNvSpPr>
          <p:nvPr>
            <p:ph type="sldNum" sz="quarter" idx="5"/>
          </p:nvPr>
        </p:nvSpPr>
        <p:spPr/>
        <p:txBody>
          <a:bodyPr/>
          <a:lstStyle/>
          <a:p>
            <a:fld id="{248D6C35-CA8D-43E3-965A-DB34CE0F58C4}" type="slidenum">
              <a:rPr lang="en-GB" smtClean="0"/>
              <a:t>20</a:t>
            </a:fld>
            <a:endParaRPr lang="en-GB"/>
          </a:p>
        </p:txBody>
      </p:sp>
    </p:spTree>
    <p:extLst>
      <p:ext uri="{BB962C8B-B14F-4D97-AF65-F5344CB8AC3E}">
        <p14:creationId xmlns:p14="http://schemas.microsoft.com/office/powerpoint/2010/main" val="503796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026B8-C120-58E5-2ABE-6EE08506B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3A9C0-C608-1371-A602-E568A20C14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7FC87-45B3-D96B-703E-78B4D595EC0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A6F12F9-4649-3E37-3EDB-4E814D9EB509}"/>
              </a:ext>
            </a:extLst>
          </p:cNvPr>
          <p:cNvSpPr>
            <a:spLocks noGrp="1"/>
          </p:cNvSpPr>
          <p:nvPr>
            <p:ph type="sldNum" sz="quarter" idx="5"/>
          </p:nvPr>
        </p:nvSpPr>
        <p:spPr/>
        <p:txBody>
          <a:bodyPr/>
          <a:lstStyle/>
          <a:p>
            <a:fld id="{248D6C35-CA8D-43E3-965A-DB34CE0F58C4}" type="slidenum">
              <a:rPr lang="en-GB" smtClean="0"/>
              <a:t>21</a:t>
            </a:fld>
            <a:endParaRPr lang="en-GB"/>
          </a:p>
        </p:txBody>
      </p:sp>
    </p:spTree>
    <p:extLst>
      <p:ext uri="{BB962C8B-B14F-4D97-AF65-F5344CB8AC3E}">
        <p14:creationId xmlns:p14="http://schemas.microsoft.com/office/powerpoint/2010/main" val="1962955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E1D92-3EAC-AD1B-3643-76B93CBE2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A380A-C6E2-2DAB-B435-41834EF1B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1C2ED-4D6A-95BD-6781-7400EB050F3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46654F-337D-DD68-C8DF-25A8177A33AD}"/>
              </a:ext>
            </a:extLst>
          </p:cNvPr>
          <p:cNvSpPr>
            <a:spLocks noGrp="1"/>
          </p:cNvSpPr>
          <p:nvPr>
            <p:ph type="sldNum" sz="quarter" idx="5"/>
          </p:nvPr>
        </p:nvSpPr>
        <p:spPr/>
        <p:txBody>
          <a:bodyPr/>
          <a:lstStyle/>
          <a:p>
            <a:fld id="{248D6C35-CA8D-43E3-965A-DB34CE0F58C4}" type="slidenum">
              <a:rPr lang="en-GB" smtClean="0"/>
              <a:t>22</a:t>
            </a:fld>
            <a:endParaRPr lang="en-GB"/>
          </a:p>
        </p:txBody>
      </p:sp>
    </p:spTree>
    <p:extLst>
      <p:ext uri="{BB962C8B-B14F-4D97-AF65-F5344CB8AC3E}">
        <p14:creationId xmlns:p14="http://schemas.microsoft.com/office/powerpoint/2010/main" val="2233735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379EA-576A-B76E-30E7-57ABC14586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C4F96-66A7-B5E1-60AC-E2E8F32472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8994E-C8A2-A82D-EB79-039830FCC42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A34D0B5-9E9D-C922-92CE-7304B79527BB}"/>
              </a:ext>
            </a:extLst>
          </p:cNvPr>
          <p:cNvSpPr>
            <a:spLocks noGrp="1"/>
          </p:cNvSpPr>
          <p:nvPr>
            <p:ph type="sldNum" sz="quarter" idx="5"/>
          </p:nvPr>
        </p:nvSpPr>
        <p:spPr/>
        <p:txBody>
          <a:bodyPr/>
          <a:lstStyle/>
          <a:p>
            <a:fld id="{248D6C35-CA8D-43E3-965A-DB34CE0F58C4}" type="slidenum">
              <a:rPr lang="en-GB" smtClean="0"/>
              <a:t>23</a:t>
            </a:fld>
            <a:endParaRPr lang="en-GB"/>
          </a:p>
        </p:txBody>
      </p:sp>
    </p:spTree>
    <p:extLst>
      <p:ext uri="{BB962C8B-B14F-4D97-AF65-F5344CB8AC3E}">
        <p14:creationId xmlns:p14="http://schemas.microsoft.com/office/powerpoint/2010/main" val="789058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C6E43-B74D-A822-6173-9740F19B4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C1605-90A2-A105-63B1-66AD6ECD4F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8A510B-6E06-BA7B-BBAD-35CFD43959F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737A99B-969D-ADFD-AFE8-C13440CEFB62}"/>
              </a:ext>
            </a:extLst>
          </p:cNvPr>
          <p:cNvSpPr>
            <a:spLocks noGrp="1"/>
          </p:cNvSpPr>
          <p:nvPr>
            <p:ph type="sldNum" sz="quarter" idx="5"/>
          </p:nvPr>
        </p:nvSpPr>
        <p:spPr/>
        <p:txBody>
          <a:bodyPr/>
          <a:lstStyle/>
          <a:p>
            <a:fld id="{248D6C35-CA8D-43E3-965A-DB34CE0F58C4}" type="slidenum">
              <a:rPr lang="en-GB" smtClean="0"/>
              <a:t>24</a:t>
            </a:fld>
            <a:endParaRPr lang="en-GB"/>
          </a:p>
        </p:txBody>
      </p:sp>
    </p:spTree>
    <p:extLst>
      <p:ext uri="{BB962C8B-B14F-4D97-AF65-F5344CB8AC3E}">
        <p14:creationId xmlns:p14="http://schemas.microsoft.com/office/powerpoint/2010/main" val="1523946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148DE-8BDF-EB1D-8861-2306628CD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6F08D1-C160-2850-7228-21ABE7E738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0A6720-FCF6-C04F-5729-955E5FCD1A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B9D7B7-7DE9-A746-524D-E5FFE22F49C9}"/>
              </a:ext>
            </a:extLst>
          </p:cNvPr>
          <p:cNvSpPr>
            <a:spLocks noGrp="1"/>
          </p:cNvSpPr>
          <p:nvPr>
            <p:ph type="sldNum" sz="quarter" idx="5"/>
          </p:nvPr>
        </p:nvSpPr>
        <p:spPr/>
        <p:txBody>
          <a:bodyPr/>
          <a:lstStyle/>
          <a:p>
            <a:fld id="{248D6C35-CA8D-43E3-965A-DB34CE0F58C4}" type="slidenum">
              <a:rPr lang="en-GB" smtClean="0"/>
              <a:t>25</a:t>
            </a:fld>
            <a:endParaRPr lang="en-GB"/>
          </a:p>
        </p:txBody>
      </p:sp>
    </p:spTree>
    <p:extLst>
      <p:ext uri="{BB962C8B-B14F-4D97-AF65-F5344CB8AC3E}">
        <p14:creationId xmlns:p14="http://schemas.microsoft.com/office/powerpoint/2010/main" val="3049362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486E0-8096-5D8A-AC64-3F229032C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22D4F-7C30-EC79-DA25-EB1E10FD3D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63CD9-C011-FB68-560B-E91B21CE8E3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E4A0421-319F-6CC1-1DE7-9EC9BDED2D1F}"/>
              </a:ext>
            </a:extLst>
          </p:cNvPr>
          <p:cNvSpPr>
            <a:spLocks noGrp="1"/>
          </p:cNvSpPr>
          <p:nvPr>
            <p:ph type="sldNum" sz="quarter" idx="5"/>
          </p:nvPr>
        </p:nvSpPr>
        <p:spPr/>
        <p:txBody>
          <a:bodyPr/>
          <a:lstStyle/>
          <a:p>
            <a:fld id="{248D6C35-CA8D-43E3-965A-DB34CE0F58C4}" type="slidenum">
              <a:rPr lang="en-GB" smtClean="0"/>
              <a:t>26</a:t>
            </a:fld>
            <a:endParaRPr lang="en-GB"/>
          </a:p>
        </p:txBody>
      </p:sp>
    </p:spTree>
    <p:extLst>
      <p:ext uri="{BB962C8B-B14F-4D97-AF65-F5344CB8AC3E}">
        <p14:creationId xmlns:p14="http://schemas.microsoft.com/office/powerpoint/2010/main" val="1757467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25AB5-5002-9EE8-779B-68314B560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9BBA8F-0895-038C-62A7-E3EA00FE38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0096F-3371-EBD9-DFD7-04EA97A80F9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9F445FB-F9E7-8914-A261-7A7060BA5D22}"/>
              </a:ext>
            </a:extLst>
          </p:cNvPr>
          <p:cNvSpPr>
            <a:spLocks noGrp="1"/>
          </p:cNvSpPr>
          <p:nvPr>
            <p:ph type="sldNum" sz="quarter" idx="5"/>
          </p:nvPr>
        </p:nvSpPr>
        <p:spPr/>
        <p:txBody>
          <a:bodyPr/>
          <a:lstStyle/>
          <a:p>
            <a:fld id="{248D6C35-CA8D-43E3-965A-DB34CE0F58C4}" type="slidenum">
              <a:rPr lang="en-GB" smtClean="0"/>
              <a:t>27</a:t>
            </a:fld>
            <a:endParaRPr lang="en-GB"/>
          </a:p>
        </p:txBody>
      </p:sp>
    </p:spTree>
    <p:extLst>
      <p:ext uri="{BB962C8B-B14F-4D97-AF65-F5344CB8AC3E}">
        <p14:creationId xmlns:p14="http://schemas.microsoft.com/office/powerpoint/2010/main" val="1793887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8A917-5C0C-0AC7-EAC1-38F701C954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1D6072-A750-737A-24E0-719E29540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9D7CE-76EB-5F11-6EAE-0D66212DE3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D5C15-B88B-E364-C3FD-D82599195FE6}"/>
              </a:ext>
            </a:extLst>
          </p:cNvPr>
          <p:cNvSpPr>
            <a:spLocks noGrp="1"/>
          </p:cNvSpPr>
          <p:nvPr>
            <p:ph type="sldNum" sz="quarter" idx="5"/>
          </p:nvPr>
        </p:nvSpPr>
        <p:spPr/>
        <p:txBody>
          <a:bodyPr/>
          <a:lstStyle/>
          <a:p>
            <a:fld id="{248D6C35-CA8D-43E3-965A-DB34CE0F58C4}" type="slidenum">
              <a:rPr lang="en-GB" smtClean="0"/>
              <a:t>28</a:t>
            </a:fld>
            <a:endParaRPr lang="en-GB"/>
          </a:p>
        </p:txBody>
      </p:sp>
    </p:spTree>
    <p:extLst>
      <p:ext uri="{BB962C8B-B14F-4D97-AF65-F5344CB8AC3E}">
        <p14:creationId xmlns:p14="http://schemas.microsoft.com/office/powerpoint/2010/main" val="4225792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D4DFC-D247-940C-BEEB-94892ACEF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55080-5854-A8E7-5E95-4342FB4492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3B59E8-A315-C0C4-83AB-B1FD98C4B9F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8830509-AB0A-5350-DEB5-B3ED51A0CA5E}"/>
              </a:ext>
            </a:extLst>
          </p:cNvPr>
          <p:cNvSpPr>
            <a:spLocks noGrp="1"/>
          </p:cNvSpPr>
          <p:nvPr>
            <p:ph type="sldNum" sz="quarter" idx="5"/>
          </p:nvPr>
        </p:nvSpPr>
        <p:spPr/>
        <p:txBody>
          <a:bodyPr/>
          <a:lstStyle/>
          <a:p>
            <a:fld id="{248D6C35-CA8D-43E3-965A-DB34CE0F58C4}" type="slidenum">
              <a:rPr lang="en-GB" smtClean="0"/>
              <a:t>29</a:t>
            </a:fld>
            <a:endParaRPr lang="en-GB"/>
          </a:p>
        </p:txBody>
      </p:sp>
    </p:spTree>
    <p:extLst>
      <p:ext uri="{BB962C8B-B14F-4D97-AF65-F5344CB8AC3E}">
        <p14:creationId xmlns:p14="http://schemas.microsoft.com/office/powerpoint/2010/main" val="92154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E7CCC-960E-CE7D-E1E0-6B59143F7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7A348-877D-E77F-5E71-F31FEE39D0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B65258-A392-C909-CBC1-14406496C09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FCA5F6-DDC6-8383-6F29-AFD6795EF9C2}"/>
              </a:ext>
            </a:extLst>
          </p:cNvPr>
          <p:cNvSpPr>
            <a:spLocks noGrp="1"/>
          </p:cNvSpPr>
          <p:nvPr>
            <p:ph type="sldNum" sz="quarter" idx="5"/>
          </p:nvPr>
        </p:nvSpPr>
        <p:spPr/>
        <p:txBody>
          <a:bodyPr/>
          <a:lstStyle/>
          <a:p>
            <a:fld id="{248D6C35-CA8D-43E3-965A-DB34CE0F58C4}" type="slidenum">
              <a:rPr lang="en-GB" smtClean="0"/>
              <a:t>3</a:t>
            </a:fld>
            <a:endParaRPr lang="en-GB"/>
          </a:p>
        </p:txBody>
      </p:sp>
    </p:spTree>
    <p:extLst>
      <p:ext uri="{BB962C8B-B14F-4D97-AF65-F5344CB8AC3E}">
        <p14:creationId xmlns:p14="http://schemas.microsoft.com/office/powerpoint/2010/main" val="2157538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FBDA2-D042-CADF-8285-D13469B1E6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0F142-EF2A-54B3-AD41-CD9268002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76AE3-3B40-4CDD-4247-DAAC32D55F5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A5AFE98-072D-84C6-1131-E4762195A814}"/>
              </a:ext>
            </a:extLst>
          </p:cNvPr>
          <p:cNvSpPr>
            <a:spLocks noGrp="1"/>
          </p:cNvSpPr>
          <p:nvPr>
            <p:ph type="sldNum" sz="quarter" idx="5"/>
          </p:nvPr>
        </p:nvSpPr>
        <p:spPr/>
        <p:txBody>
          <a:bodyPr/>
          <a:lstStyle/>
          <a:p>
            <a:fld id="{248D6C35-CA8D-43E3-965A-DB34CE0F58C4}" type="slidenum">
              <a:rPr lang="en-GB" smtClean="0"/>
              <a:t>30</a:t>
            </a:fld>
            <a:endParaRPr lang="en-GB"/>
          </a:p>
        </p:txBody>
      </p:sp>
    </p:spTree>
    <p:extLst>
      <p:ext uri="{BB962C8B-B14F-4D97-AF65-F5344CB8AC3E}">
        <p14:creationId xmlns:p14="http://schemas.microsoft.com/office/powerpoint/2010/main" val="4235771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3853E-07FC-B8B5-2B03-A3984B3DB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FD928-519E-45CD-06EF-C380B3AF0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5BD48C-334C-5687-BAAC-108F83B1825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A16B838-7D37-98D0-80E6-1DCF78A7C9EE}"/>
              </a:ext>
            </a:extLst>
          </p:cNvPr>
          <p:cNvSpPr>
            <a:spLocks noGrp="1"/>
          </p:cNvSpPr>
          <p:nvPr>
            <p:ph type="sldNum" sz="quarter" idx="5"/>
          </p:nvPr>
        </p:nvSpPr>
        <p:spPr/>
        <p:txBody>
          <a:bodyPr/>
          <a:lstStyle/>
          <a:p>
            <a:fld id="{248D6C35-CA8D-43E3-965A-DB34CE0F58C4}" type="slidenum">
              <a:rPr lang="en-GB" smtClean="0"/>
              <a:t>31</a:t>
            </a:fld>
            <a:endParaRPr lang="en-GB"/>
          </a:p>
        </p:txBody>
      </p:sp>
    </p:spTree>
    <p:extLst>
      <p:ext uri="{BB962C8B-B14F-4D97-AF65-F5344CB8AC3E}">
        <p14:creationId xmlns:p14="http://schemas.microsoft.com/office/powerpoint/2010/main" val="1084403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03D6E-38B7-D2F6-5410-1415D70AC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AC6136-5CDE-D299-4047-FB0A78EB4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9C8F6-6030-F105-EB8F-C469FDBB6D6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57FA42F-5D74-804A-BE0F-792B6A598FF7}"/>
              </a:ext>
            </a:extLst>
          </p:cNvPr>
          <p:cNvSpPr>
            <a:spLocks noGrp="1"/>
          </p:cNvSpPr>
          <p:nvPr>
            <p:ph type="sldNum" sz="quarter" idx="5"/>
          </p:nvPr>
        </p:nvSpPr>
        <p:spPr/>
        <p:txBody>
          <a:bodyPr/>
          <a:lstStyle/>
          <a:p>
            <a:fld id="{248D6C35-CA8D-43E3-965A-DB34CE0F58C4}" type="slidenum">
              <a:rPr lang="en-GB" smtClean="0"/>
              <a:t>32</a:t>
            </a:fld>
            <a:endParaRPr lang="en-GB"/>
          </a:p>
        </p:txBody>
      </p:sp>
    </p:spTree>
    <p:extLst>
      <p:ext uri="{BB962C8B-B14F-4D97-AF65-F5344CB8AC3E}">
        <p14:creationId xmlns:p14="http://schemas.microsoft.com/office/powerpoint/2010/main" val="2410563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8655F-2579-6FE3-FE37-EB5BE39C2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E920C-1860-66C4-DEE9-601BF30AA8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FA65B4-F981-466F-5A83-D35BDF6C8CE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CFCC22-1594-6B00-EC1C-6112A2EDCEDB}"/>
              </a:ext>
            </a:extLst>
          </p:cNvPr>
          <p:cNvSpPr>
            <a:spLocks noGrp="1"/>
          </p:cNvSpPr>
          <p:nvPr>
            <p:ph type="sldNum" sz="quarter" idx="5"/>
          </p:nvPr>
        </p:nvSpPr>
        <p:spPr/>
        <p:txBody>
          <a:bodyPr/>
          <a:lstStyle/>
          <a:p>
            <a:fld id="{248D6C35-CA8D-43E3-965A-DB34CE0F58C4}" type="slidenum">
              <a:rPr lang="en-GB" smtClean="0"/>
              <a:t>33</a:t>
            </a:fld>
            <a:endParaRPr lang="en-GB"/>
          </a:p>
        </p:txBody>
      </p:sp>
    </p:spTree>
    <p:extLst>
      <p:ext uri="{BB962C8B-B14F-4D97-AF65-F5344CB8AC3E}">
        <p14:creationId xmlns:p14="http://schemas.microsoft.com/office/powerpoint/2010/main" val="1736440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82A8B-EAB2-81EC-6D6D-E7DA57606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4FAF4-2956-7349-0728-56EE0B607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22F33-BB5D-167B-1A49-44D962CEFEB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C5FCAD-BCDA-01DD-4E90-A014836DAD88}"/>
              </a:ext>
            </a:extLst>
          </p:cNvPr>
          <p:cNvSpPr>
            <a:spLocks noGrp="1"/>
          </p:cNvSpPr>
          <p:nvPr>
            <p:ph type="sldNum" sz="quarter" idx="5"/>
          </p:nvPr>
        </p:nvSpPr>
        <p:spPr/>
        <p:txBody>
          <a:bodyPr/>
          <a:lstStyle/>
          <a:p>
            <a:fld id="{248D6C35-CA8D-43E3-965A-DB34CE0F58C4}" type="slidenum">
              <a:rPr lang="en-GB" smtClean="0"/>
              <a:t>34</a:t>
            </a:fld>
            <a:endParaRPr lang="en-GB"/>
          </a:p>
        </p:txBody>
      </p:sp>
    </p:spTree>
    <p:extLst>
      <p:ext uri="{BB962C8B-B14F-4D97-AF65-F5344CB8AC3E}">
        <p14:creationId xmlns:p14="http://schemas.microsoft.com/office/powerpoint/2010/main" val="3703989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0DE69-6AFB-6F10-4AEB-34A729A19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511EB-574B-5FA4-C69E-DFB461B3D2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499793-2867-2114-3285-5ABA71D90C1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48D4A56-C386-619A-DD11-74ED2BD30B30}"/>
              </a:ext>
            </a:extLst>
          </p:cNvPr>
          <p:cNvSpPr>
            <a:spLocks noGrp="1"/>
          </p:cNvSpPr>
          <p:nvPr>
            <p:ph type="sldNum" sz="quarter" idx="5"/>
          </p:nvPr>
        </p:nvSpPr>
        <p:spPr/>
        <p:txBody>
          <a:bodyPr/>
          <a:lstStyle/>
          <a:p>
            <a:fld id="{248D6C35-CA8D-43E3-965A-DB34CE0F58C4}" type="slidenum">
              <a:rPr lang="en-GB" smtClean="0"/>
              <a:t>35</a:t>
            </a:fld>
            <a:endParaRPr lang="en-GB"/>
          </a:p>
        </p:txBody>
      </p:sp>
    </p:spTree>
    <p:extLst>
      <p:ext uri="{BB962C8B-B14F-4D97-AF65-F5344CB8AC3E}">
        <p14:creationId xmlns:p14="http://schemas.microsoft.com/office/powerpoint/2010/main" val="2402346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0B8F8-5697-A676-3491-E6409B9A4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5E446-037F-C7A6-3110-9D5AEB8C59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4D257-CB1B-ED81-38CE-BC71600BB35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0932DB4-BC77-278F-B9FA-6FE6ED5C220E}"/>
              </a:ext>
            </a:extLst>
          </p:cNvPr>
          <p:cNvSpPr>
            <a:spLocks noGrp="1"/>
          </p:cNvSpPr>
          <p:nvPr>
            <p:ph type="sldNum" sz="quarter" idx="5"/>
          </p:nvPr>
        </p:nvSpPr>
        <p:spPr/>
        <p:txBody>
          <a:bodyPr/>
          <a:lstStyle/>
          <a:p>
            <a:fld id="{248D6C35-CA8D-43E3-965A-DB34CE0F58C4}" type="slidenum">
              <a:rPr lang="en-GB" smtClean="0"/>
              <a:t>36</a:t>
            </a:fld>
            <a:endParaRPr lang="en-GB"/>
          </a:p>
        </p:txBody>
      </p:sp>
    </p:spTree>
    <p:extLst>
      <p:ext uri="{BB962C8B-B14F-4D97-AF65-F5344CB8AC3E}">
        <p14:creationId xmlns:p14="http://schemas.microsoft.com/office/powerpoint/2010/main" val="833687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89591-C650-1F24-979C-776D6A1C2A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9A8C8-F617-CBC0-3AFE-DF914646A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A460A7-022B-2E81-D60B-D9276DC79A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‘Designed to Win’ student handout</a:t>
            </a:r>
          </a:p>
          <a:p>
            <a:endParaRPr lang="en-GB" dirty="0"/>
          </a:p>
        </p:txBody>
      </p:sp>
      <p:sp>
        <p:nvSpPr>
          <p:cNvPr id="4" name="Slide Number Placeholder 3">
            <a:extLst>
              <a:ext uri="{FF2B5EF4-FFF2-40B4-BE49-F238E27FC236}">
                <a16:creationId xmlns:a16="http://schemas.microsoft.com/office/drawing/2014/main" id="{8340B77A-61D4-D21E-515A-F523433A2173}"/>
              </a:ext>
            </a:extLst>
          </p:cNvPr>
          <p:cNvSpPr>
            <a:spLocks noGrp="1"/>
          </p:cNvSpPr>
          <p:nvPr>
            <p:ph type="sldNum" sz="quarter" idx="5"/>
          </p:nvPr>
        </p:nvSpPr>
        <p:spPr/>
        <p:txBody>
          <a:bodyPr/>
          <a:lstStyle/>
          <a:p>
            <a:fld id="{248D6C35-CA8D-43E3-965A-DB34CE0F58C4}" type="slidenum">
              <a:rPr lang="en-GB" smtClean="0"/>
              <a:t>37</a:t>
            </a:fld>
            <a:endParaRPr lang="en-GB"/>
          </a:p>
        </p:txBody>
      </p:sp>
    </p:spTree>
    <p:extLst>
      <p:ext uri="{BB962C8B-B14F-4D97-AF65-F5344CB8AC3E}">
        <p14:creationId xmlns:p14="http://schemas.microsoft.com/office/powerpoint/2010/main" val="205443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24BB2-AB0E-DECA-C856-8CFDD8C2F8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3CC44-D231-89BC-9603-7972A9068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8D7C3-633F-AB5C-3C2B-9541233668D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24B74F5-D0A1-76D8-F494-F27AA3211526}"/>
              </a:ext>
            </a:extLst>
          </p:cNvPr>
          <p:cNvSpPr>
            <a:spLocks noGrp="1"/>
          </p:cNvSpPr>
          <p:nvPr>
            <p:ph type="sldNum" sz="quarter" idx="5"/>
          </p:nvPr>
        </p:nvSpPr>
        <p:spPr/>
        <p:txBody>
          <a:bodyPr/>
          <a:lstStyle/>
          <a:p>
            <a:fld id="{248D6C35-CA8D-43E3-965A-DB34CE0F58C4}" type="slidenum">
              <a:rPr lang="en-GB" smtClean="0"/>
              <a:t>4</a:t>
            </a:fld>
            <a:endParaRPr lang="en-GB"/>
          </a:p>
        </p:txBody>
      </p:sp>
    </p:spTree>
    <p:extLst>
      <p:ext uri="{BB962C8B-B14F-4D97-AF65-F5344CB8AC3E}">
        <p14:creationId xmlns:p14="http://schemas.microsoft.com/office/powerpoint/2010/main" val="291984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8298C-66BC-1469-2085-5ACDCA7BA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F616D-73C0-3DB4-7560-FD8F52EF0B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478E0-ADD3-BE36-0038-58CA90BD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ABCBA02-56BE-FCCE-F21C-BD3A139DFABB}"/>
              </a:ext>
            </a:extLst>
          </p:cNvPr>
          <p:cNvSpPr>
            <a:spLocks noGrp="1"/>
          </p:cNvSpPr>
          <p:nvPr>
            <p:ph type="sldNum" sz="quarter" idx="5"/>
          </p:nvPr>
        </p:nvSpPr>
        <p:spPr/>
        <p:txBody>
          <a:bodyPr/>
          <a:lstStyle/>
          <a:p>
            <a:fld id="{248D6C35-CA8D-43E3-965A-DB34CE0F58C4}" type="slidenum">
              <a:rPr lang="en-GB" smtClean="0"/>
              <a:t>5</a:t>
            </a:fld>
            <a:endParaRPr lang="en-GB"/>
          </a:p>
        </p:txBody>
      </p:sp>
    </p:spTree>
    <p:extLst>
      <p:ext uri="{BB962C8B-B14F-4D97-AF65-F5344CB8AC3E}">
        <p14:creationId xmlns:p14="http://schemas.microsoft.com/office/powerpoint/2010/main" val="423283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6B4B7-6AC2-516F-5CC2-00502CF653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303E5-FDB9-CEF6-DE93-14C97D0FE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0801F-911E-6305-1968-EEF0C97934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4EE0EBF-21B9-4354-DAE0-E39BBCA5F143}"/>
              </a:ext>
            </a:extLst>
          </p:cNvPr>
          <p:cNvSpPr>
            <a:spLocks noGrp="1"/>
          </p:cNvSpPr>
          <p:nvPr>
            <p:ph type="sldNum" sz="quarter" idx="5"/>
          </p:nvPr>
        </p:nvSpPr>
        <p:spPr/>
        <p:txBody>
          <a:bodyPr/>
          <a:lstStyle/>
          <a:p>
            <a:fld id="{248D6C35-CA8D-43E3-965A-DB34CE0F58C4}" type="slidenum">
              <a:rPr lang="en-GB" smtClean="0"/>
              <a:t>6</a:t>
            </a:fld>
            <a:endParaRPr lang="en-GB"/>
          </a:p>
        </p:txBody>
      </p:sp>
    </p:spTree>
    <p:extLst>
      <p:ext uri="{BB962C8B-B14F-4D97-AF65-F5344CB8AC3E}">
        <p14:creationId xmlns:p14="http://schemas.microsoft.com/office/powerpoint/2010/main" val="2836829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4B42E-03A9-E54F-51DF-7769C66C8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BF21E-0C3A-25BB-2A22-EF186EAC0C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1F96C-11FB-CA30-CA6F-DD184634552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E0CC5D4-D2AE-D3C0-0A12-7A0193D7238E}"/>
              </a:ext>
            </a:extLst>
          </p:cNvPr>
          <p:cNvSpPr>
            <a:spLocks noGrp="1"/>
          </p:cNvSpPr>
          <p:nvPr>
            <p:ph type="sldNum" sz="quarter" idx="5"/>
          </p:nvPr>
        </p:nvSpPr>
        <p:spPr/>
        <p:txBody>
          <a:bodyPr/>
          <a:lstStyle/>
          <a:p>
            <a:fld id="{248D6C35-CA8D-43E3-965A-DB34CE0F58C4}" type="slidenum">
              <a:rPr lang="en-GB" smtClean="0"/>
              <a:t>7</a:t>
            </a:fld>
            <a:endParaRPr lang="en-GB"/>
          </a:p>
        </p:txBody>
      </p:sp>
    </p:spTree>
    <p:extLst>
      <p:ext uri="{BB962C8B-B14F-4D97-AF65-F5344CB8AC3E}">
        <p14:creationId xmlns:p14="http://schemas.microsoft.com/office/powerpoint/2010/main" val="165293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A3BF4-B8DB-E486-A3A9-6DD854EDC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519FFA-D4F2-6369-5153-FACECF0F7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77BD45-D596-AD8C-7A8B-7AC936CB8AD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466848-7A72-AB04-5158-FD8EC24B865A}"/>
              </a:ext>
            </a:extLst>
          </p:cNvPr>
          <p:cNvSpPr>
            <a:spLocks noGrp="1"/>
          </p:cNvSpPr>
          <p:nvPr>
            <p:ph type="sldNum" sz="quarter" idx="5"/>
          </p:nvPr>
        </p:nvSpPr>
        <p:spPr/>
        <p:txBody>
          <a:bodyPr/>
          <a:lstStyle/>
          <a:p>
            <a:fld id="{248D6C35-CA8D-43E3-965A-DB34CE0F58C4}" type="slidenum">
              <a:rPr lang="en-GB" smtClean="0"/>
              <a:t>8</a:t>
            </a:fld>
            <a:endParaRPr lang="en-GB"/>
          </a:p>
        </p:txBody>
      </p:sp>
    </p:spTree>
    <p:extLst>
      <p:ext uri="{BB962C8B-B14F-4D97-AF65-F5344CB8AC3E}">
        <p14:creationId xmlns:p14="http://schemas.microsoft.com/office/powerpoint/2010/main" val="3083144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3A859-8C05-F0B6-3D84-A23189FB2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EA76C5-3786-070B-BD22-00B6BE8A8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F1DE4-DDA8-FAFA-7BF5-029957FE90B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9EECDBE-6DEE-957A-633F-0A3605613B18}"/>
              </a:ext>
            </a:extLst>
          </p:cNvPr>
          <p:cNvSpPr>
            <a:spLocks noGrp="1"/>
          </p:cNvSpPr>
          <p:nvPr>
            <p:ph type="sldNum" sz="quarter" idx="5"/>
          </p:nvPr>
        </p:nvSpPr>
        <p:spPr/>
        <p:txBody>
          <a:bodyPr/>
          <a:lstStyle/>
          <a:p>
            <a:fld id="{248D6C35-CA8D-43E3-965A-DB34CE0F58C4}" type="slidenum">
              <a:rPr lang="en-GB" smtClean="0"/>
              <a:t>9</a:t>
            </a:fld>
            <a:endParaRPr lang="en-GB"/>
          </a:p>
        </p:txBody>
      </p:sp>
    </p:spTree>
    <p:extLst>
      <p:ext uri="{BB962C8B-B14F-4D97-AF65-F5344CB8AC3E}">
        <p14:creationId xmlns:p14="http://schemas.microsoft.com/office/powerpoint/2010/main" val="2826647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E9F9-E701-1915-8C27-33893EDEBE8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7DA708C-3E59-C0D2-B3F0-FB3A923961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A1BAF67-8BAA-1C57-75D0-9E03896D05FE}"/>
              </a:ext>
            </a:extLst>
          </p:cNvPr>
          <p:cNvSpPr>
            <a:spLocks noGrp="1"/>
          </p:cNvSpPr>
          <p:nvPr>
            <p:ph type="dt" sz="half" idx="10"/>
          </p:nvPr>
        </p:nvSpPr>
        <p:spPr/>
        <p:txBody>
          <a:bodyPr/>
          <a:lstStyle/>
          <a:p>
            <a:fld id="{EDF24DEE-2931-994E-B913-73D2B632C318}" type="datetimeFigureOut">
              <a:rPr lang="en-US" smtClean="0"/>
              <a:t>5/21/2026</a:t>
            </a:fld>
            <a:endParaRPr lang="en-US"/>
          </a:p>
        </p:txBody>
      </p:sp>
      <p:sp>
        <p:nvSpPr>
          <p:cNvPr id="5" name="Footer Placeholder 4">
            <a:extLst>
              <a:ext uri="{FF2B5EF4-FFF2-40B4-BE49-F238E27FC236}">
                <a16:creationId xmlns:a16="http://schemas.microsoft.com/office/drawing/2014/main" id="{A72A3A00-ACB8-8E0F-F72D-6519FCA91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5ADF0-3327-6311-3022-098A884E474A}"/>
              </a:ext>
            </a:extLst>
          </p:cNvPr>
          <p:cNvSpPr>
            <a:spLocks noGrp="1"/>
          </p:cNvSpPr>
          <p:nvPr>
            <p:ph type="sldNum" sz="quarter" idx="12"/>
          </p:nvPr>
        </p:nvSpPr>
        <p:spPr/>
        <p:txBody>
          <a:bodyPr/>
          <a:lstStyle/>
          <a:p>
            <a:fld id="{5C51BEEB-4F25-4C4B-A005-9C7DBB9129D6}" type="slidenum">
              <a:rPr lang="en-US" smtClean="0"/>
              <a:t>‹#›</a:t>
            </a:fld>
            <a:endParaRPr lang="en-US"/>
          </a:p>
        </p:txBody>
      </p:sp>
    </p:spTree>
    <p:extLst>
      <p:ext uri="{BB962C8B-B14F-4D97-AF65-F5344CB8AC3E}">
        <p14:creationId xmlns:p14="http://schemas.microsoft.com/office/powerpoint/2010/main" val="217073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1C41-D78B-5118-9964-0D2CCC53E67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E20AD84-7F18-49A3-5D1C-E74CD7237B7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7FD448-8D79-4E03-8850-1C07ED36BB4E}"/>
              </a:ext>
            </a:extLst>
          </p:cNvPr>
          <p:cNvSpPr>
            <a:spLocks noGrp="1"/>
          </p:cNvSpPr>
          <p:nvPr>
            <p:ph type="dt" sz="half" idx="10"/>
          </p:nvPr>
        </p:nvSpPr>
        <p:spPr/>
        <p:txBody>
          <a:bodyPr/>
          <a:lstStyle/>
          <a:p>
            <a:fld id="{EDF24DEE-2931-994E-B913-73D2B632C318}" type="datetimeFigureOut">
              <a:rPr lang="en-US" smtClean="0"/>
              <a:t>5/21/2026</a:t>
            </a:fld>
            <a:endParaRPr lang="en-US"/>
          </a:p>
        </p:txBody>
      </p:sp>
      <p:sp>
        <p:nvSpPr>
          <p:cNvPr id="5" name="Footer Placeholder 4">
            <a:extLst>
              <a:ext uri="{FF2B5EF4-FFF2-40B4-BE49-F238E27FC236}">
                <a16:creationId xmlns:a16="http://schemas.microsoft.com/office/drawing/2014/main" id="{CC6B1FE8-9FB5-5ACA-AE4F-65C1E6450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B7E7C-9402-8BE8-2602-8690A305D40F}"/>
              </a:ext>
            </a:extLst>
          </p:cNvPr>
          <p:cNvSpPr>
            <a:spLocks noGrp="1"/>
          </p:cNvSpPr>
          <p:nvPr>
            <p:ph type="sldNum" sz="quarter" idx="12"/>
          </p:nvPr>
        </p:nvSpPr>
        <p:spPr/>
        <p:txBody>
          <a:bodyPr/>
          <a:lstStyle/>
          <a:p>
            <a:fld id="{5C51BEEB-4F25-4C4B-A005-9C7DBB9129D6}" type="slidenum">
              <a:rPr lang="en-US" smtClean="0"/>
              <a:t>‹#›</a:t>
            </a:fld>
            <a:endParaRPr lang="en-US"/>
          </a:p>
        </p:txBody>
      </p:sp>
    </p:spTree>
    <p:extLst>
      <p:ext uri="{BB962C8B-B14F-4D97-AF65-F5344CB8AC3E}">
        <p14:creationId xmlns:p14="http://schemas.microsoft.com/office/powerpoint/2010/main" val="328739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C0EE71-687D-8160-8742-B1EB0B37BFC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C810BB3-1F3C-CDB7-461C-C1308243DDD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06742E-4BA3-1762-68AD-88E3BC5FBD35}"/>
              </a:ext>
            </a:extLst>
          </p:cNvPr>
          <p:cNvSpPr>
            <a:spLocks noGrp="1"/>
          </p:cNvSpPr>
          <p:nvPr>
            <p:ph type="dt" sz="half" idx="10"/>
          </p:nvPr>
        </p:nvSpPr>
        <p:spPr/>
        <p:txBody>
          <a:bodyPr/>
          <a:lstStyle/>
          <a:p>
            <a:fld id="{EDF24DEE-2931-994E-B913-73D2B632C318}" type="datetimeFigureOut">
              <a:rPr lang="en-US" smtClean="0"/>
              <a:t>5/21/2026</a:t>
            </a:fld>
            <a:endParaRPr lang="en-US"/>
          </a:p>
        </p:txBody>
      </p:sp>
      <p:sp>
        <p:nvSpPr>
          <p:cNvPr id="5" name="Footer Placeholder 4">
            <a:extLst>
              <a:ext uri="{FF2B5EF4-FFF2-40B4-BE49-F238E27FC236}">
                <a16:creationId xmlns:a16="http://schemas.microsoft.com/office/drawing/2014/main" id="{1E5F95EA-060A-2154-C1CE-15DD35F0D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D479E-507E-5AF9-ECF9-5AA58A8B78BA}"/>
              </a:ext>
            </a:extLst>
          </p:cNvPr>
          <p:cNvSpPr>
            <a:spLocks noGrp="1"/>
          </p:cNvSpPr>
          <p:nvPr>
            <p:ph type="sldNum" sz="quarter" idx="12"/>
          </p:nvPr>
        </p:nvSpPr>
        <p:spPr/>
        <p:txBody>
          <a:bodyPr/>
          <a:lstStyle/>
          <a:p>
            <a:fld id="{5C51BEEB-4F25-4C4B-A005-9C7DBB9129D6}" type="slidenum">
              <a:rPr lang="en-US" smtClean="0"/>
              <a:t>‹#›</a:t>
            </a:fld>
            <a:endParaRPr lang="en-US"/>
          </a:p>
        </p:txBody>
      </p:sp>
    </p:spTree>
    <p:extLst>
      <p:ext uri="{BB962C8B-B14F-4D97-AF65-F5344CB8AC3E}">
        <p14:creationId xmlns:p14="http://schemas.microsoft.com/office/powerpoint/2010/main" val="389181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7E01-1F3C-0114-F451-D03E2EBCEA9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DE07562-7D7D-9A55-94BF-C966E85B63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3CEB07-03A5-8187-E2A9-C083814270E8}"/>
              </a:ext>
            </a:extLst>
          </p:cNvPr>
          <p:cNvSpPr>
            <a:spLocks noGrp="1"/>
          </p:cNvSpPr>
          <p:nvPr>
            <p:ph type="dt" sz="half" idx="10"/>
          </p:nvPr>
        </p:nvSpPr>
        <p:spPr/>
        <p:txBody>
          <a:bodyPr/>
          <a:lstStyle/>
          <a:p>
            <a:fld id="{EDF24DEE-2931-994E-B913-73D2B632C318}" type="datetimeFigureOut">
              <a:rPr lang="en-US" smtClean="0"/>
              <a:t>5/21/2026</a:t>
            </a:fld>
            <a:endParaRPr lang="en-US"/>
          </a:p>
        </p:txBody>
      </p:sp>
      <p:sp>
        <p:nvSpPr>
          <p:cNvPr id="5" name="Footer Placeholder 4">
            <a:extLst>
              <a:ext uri="{FF2B5EF4-FFF2-40B4-BE49-F238E27FC236}">
                <a16:creationId xmlns:a16="http://schemas.microsoft.com/office/drawing/2014/main" id="{B9D0759D-D641-A6C6-2DC4-C7A3D1896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D9D3E-AF1E-EC72-64C8-E4C311FB2010}"/>
              </a:ext>
            </a:extLst>
          </p:cNvPr>
          <p:cNvSpPr>
            <a:spLocks noGrp="1"/>
          </p:cNvSpPr>
          <p:nvPr>
            <p:ph type="sldNum" sz="quarter" idx="12"/>
          </p:nvPr>
        </p:nvSpPr>
        <p:spPr/>
        <p:txBody>
          <a:bodyPr/>
          <a:lstStyle/>
          <a:p>
            <a:fld id="{5C51BEEB-4F25-4C4B-A005-9C7DBB9129D6}" type="slidenum">
              <a:rPr lang="en-US" smtClean="0"/>
              <a:t>‹#›</a:t>
            </a:fld>
            <a:endParaRPr lang="en-US"/>
          </a:p>
        </p:txBody>
      </p:sp>
    </p:spTree>
    <p:extLst>
      <p:ext uri="{BB962C8B-B14F-4D97-AF65-F5344CB8AC3E}">
        <p14:creationId xmlns:p14="http://schemas.microsoft.com/office/powerpoint/2010/main" val="188577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7496-C37F-689E-5B8A-9501DDDDA24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E74E4C1-49D4-F567-F0FF-9F2B9C78B8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89951F9-8F6F-E799-EEF8-0659692611EA}"/>
              </a:ext>
            </a:extLst>
          </p:cNvPr>
          <p:cNvSpPr>
            <a:spLocks noGrp="1"/>
          </p:cNvSpPr>
          <p:nvPr>
            <p:ph type="dt" sz="half" idx="10"/>
          </p:nvPr>
        </p:nvSpPr>
        <p:spPr/>
        <p:txBody>
          <a:bodyPr/>
          <a:lstStyle/>
          <a:p>
            <a:fld id="{EDF24DEE-2931-994E-B913-73D2B632C318}" type="datetimeFigureOut">
              <a:rPr lang="en-US" smtClean="0"/>
              <a:t>5/21/2026</a:t>
            </a:fld>
            <a:endParaRPr lang="en-US"/>
          </a:p>
        </p:txBody>
      </p:sp>
      <p:sp>
        <p:nvSpPr>
          <p:cNvPr id="5" name="Footer Placeholder 4">
            <a:extLst>
              <a:ext uri="{FF2B5EF4-FFF2-40B4-BE49-F238E27FC236}">
                <a16:creationId xmlns:a16="http://schemas.microsoft.com/office/drawing/2014/main" id="{316C8576-7301-684E-12BE-0C934008A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1EE0F-DF77-0E81-8267-7183DFBA0BEE}"/>
              </a:ext>
            </a:extLst>
          </p:cNvPr>
          <p:cNvSpPr>
            <a:spLocks noGrp="1"/>
          </p:cNvSpPr>
          <p:nvPr>
            <p:ph type="sldNum" sz="quarter" idx="12"/>
          </p:nvPr>
        </p:nvSpPr>
        <p:spPr/>
        <p:txBody>
          <a:bodyPr/>
          <a:lstStyle/>
          <a:p>
            <a:fld id="{5C51BEEB-4F25-4C4B-A005-9C7DBB9129D6}" type="slidenum">
              <a:rPr lang="en-US" smtClean="0"/>
              <a:t>‹#›</a:t>
            </a:fld>
            <a:endParaRPr lang="en-US"/>
          </a:p>
        </p:txBody>
      </p:sp>
    </p:spTree>
    <p:extLst>
      <p:ext uri="{BB962C8B-B14F-4D97-AF65-F5344CB8AC3E}">
        <p14:creationId xmlns:p14="http://schemas.microsoft.com/office/powerpoint/2010/main" val="344250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3216-949C-4B4B-42DA-E96F37F89E1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32D8AA-0570-9648-39E9-A9291AD422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A9D4653-14C0-A90C-3ED1-3BF107B45C1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8E02031-7416-D124-1CA3-2AA55B7907A1}"/>
              </a:ext>
            </a:extLst>
          </p:cNvPr>
          <p:cNvSpPr>
            <a:spLocks noGrp="1"/>
          </p:cNvSpPr>
          <p:nvPr>
            <p:ph type="dt" sz="half" idx="10"/>
          </p:nvPr>
        </p:nvSpPr>
        <p:spPr/>
        <p:txBody>
          <a:bodyPr/>
          <a:lstStyle/>
          <a:p>
            <a:fld id="{EDF24DEE-2931-994E-B913-73D2B632C318}" type="datetimeFigureOut">
              <a:rPr lang="en-US" smtClean="0"/>
              <a:t>5/21/2026</a:t>
            </a:fld>
            <a:endParaRPr lang="en-US"/>
          </a:p>
        </p:txBody>
      </p:sp>
      <p:sp>
        <p:nvSpPr>
          <p:cNvPr id="6" name="Footer Placeholder 5">
            <a:extLst>
              <a:ext uri="{FF2B5EF4-FFF2-40B4-BE49-F238E27FC236}">
                <a16:creationId xmlns:a16="http://schemas.microsoft.com/office/drawing/2014/main" id="{31A656FE-46C5-17A1-C354-A8F4957E8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A62F1-25A7-4742-D6D2-56EEEE43D8D8}"/>
              </a:ext>
            </a:extLst>
          </p:cNvPr>
          <p:cNvSpPr>
            <a:spLocks noGrp="1"/>
          </p:cNvSpPr>
          <p:nvPr>
            <p:ph type="sldNum" sz="quarter" idx="12"/>
          </p:nvPr>
        </p:nvSpPr>
        <p:spPr/>
        <p:txBody>
          <a:bodyPr/>
          <a:lstStyle/>
          <a:p>
            <a:fld id="{5C51BEEB-4F25-4C4B-A005-9C7DBB9129D6}" type="slidenum">
              <a:rPr lang="en-US" smtClean="0"/>
              <a:t>‹#›</a:t>
            </a:fld>
            <a:endParaRPr lang="en-US"/>
          </a:p>
        </p:txBody>
      </p:sp>
    </p:spTree>
    <p:extLst>
      <p:ext uri="{BB962C8B-B14F-4D97-AF65-F5344CB8AC3E}">
        <p14:creationId xmlns:p14="http://schemas.microsoft.com/office/powerpoint/2010/main" val="182052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697A5-8FBC-19E5-EE4A-7520080AF06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64A830-096C-FCA3-9C1C-06C67ABF0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38C3A6-1187-EA86-368E-C3C991CBA9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EE76669-6367-BE2C-EC89-F00AC02768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5C7DCCE-0E20-A5BC-DC4D-E3C970D77ED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DA43F12-DE40-4E5A-7846-B42AC7717E04}"/>
              </a:ext>
            </a:extLst>
          </p:cNvPr>
          <p:cNvSpPr>
            <a:spLocks noGrp="1"/>
          </p:cNvSpPr>
          <p:nvPr>
            <p:ph type="dt" sz="half" idx="10"/>
          </p:nvPr>
        </p:nvSpPr>
        <p:spPr/>
        <p:txBody>
          <a:bodyPr/>
          <a:lstStyle/>
          <a:p>
            <a:fld id="{EDF24DEE-2931-994E-B913-73D2B632C318}" type="datetimeFigureOut">
              <a:rPr lang="en-US" smtClean="0"/>
              <a:t>5/21/2026</a:t>
            </a:fld>
            <a:endParaRPr lang="en-US"/>
          </a:p>
        </p:txBody>
      </p:sp>
      <p:sp>
        <p:nvSpPr>
          <p:cNvPr id="8" name="Footer Placeholder 7">
            <a:extLst>
              <a:ext uri="{FF2B5EF4-FFF2-40B4-BE49-F238E27FC236}">
                <a16:creationId xmlns:a16="http://schemas.microsoft.com/office/drawing/2014/main" id="{0D382A3E-2437-8D4B-BCC0-0878968DF3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8E0B4F-BA61-18DA-C8B5-F7F814724086}"/>
              </a:ext>
            </a:extLst>
          </p:cNvPr>
          <p:cNvSpPr>
            <a:spLocks noGrp="1"/>
          </p:cNvSpPr>
          <p:nvPr>
            <p:ph type="sldNum" sz="quarter" idx="12"/>
          </p:nvPr>
        </p:nvSpPr>
        <p:spPr/>
        <p:txBody>
          <a:bodyPr/>
          <a:lstStyle/>
          <a:p>
            <a:fld id="{5C51BEEB-4F25-4C4B-A005-9C7DBB9129D6}" type="slidenum">
              <a:rPr lang="en-US" smtClean="0"/>
              <a:t>‹#›</a:t>
            </a:fld>
            <a:endParaRPr lang="en-US"/>
          </a:p>
        </p:txBody>
      </p:sp>
    </p:spTree>
    <p:extLst>
      <p:ext uri="{BB962C8B-B14F-4D97-AF65-F5344CB8AC3E}">
        <p14:creationId xmlns:p14="http://schemas.microsoft.com/office/powerpoint/2010/main" val="211356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31BC-6E09-AC48-F63C-73F8171436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2CF2ABC-D285-136F-A19D-EE5CCBE61A7D}"/>
              </a:ext>
            </a:extLst>
          </p:cNvPr>
          <p:cNvSpPr>
            <a:spLocks noGrp="1"/>
          </p:cNvSpPr>
          <p:nvPr>
            <p:ph type="dt" sz="half" idx="10"/>
          </p:nvPr>
        </p:nvSpPr>
        <p:spPr/>
        <p:txBody>
          <a:bodyPr/>
          <a:lstStyle/>
          <a:p>
            <a:fld id="{EDF24DEE-2931-994E-B913-73D2B632C318}" type="datetimeFigureOut">
              <a:rPr lang="en-US" smtClean="0"/>
              <a:t>5/21/2026</a:t>
            </a:fld>
            <a:endParaRPr lang="en-US"/>
          </a:p>
        </p:txBody>
      </p:sp>
      <p:sp>
        <p:nvSpPr>
          <p:cNvPr id="4" name="Footer Placeholder 3">
            <a:extLst>
              <a:ext uri="{FF2B5EF4-FFF2-40B4-BE49-F238E27FC236}">
                <a16:creationId xmlns:a16="http://schemas.microsoft.com/office/drawing/2014/main" id="{3F460EFA-0D57-0351-A79F-648CDE19CC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1336B-4FDF-5B01-0927-26E3C5BAFE9D}"/>
              </a:ext>
            </a:extLst>
          </p:cNvPr>
          <p:cNvSpPr>
            <a:spLocks noGrp="1"/>
          </p:cNvSpPr>
          <p:nvPr>
            <p:ph type="sldNum" sz="quarter" idx="12"/>
          </p:nvPr>
        </p:nvSpPr>
        <p:spPr/>
        <p:txBody>
          <a:bodyPr/>
          <a:lstStyle/>
          <a:p>
            <a:fld id="{5C51BEEB-4F25-4C4B-A005-9C7DBB9129D6}" type="slidenum">
              <a:rPr lang="en-US" smtClean="0"/>
              <a:t>‹#›</a:t>
            </a:fld>
            <a:endParaRPr lang="en-US"/>
          </a:p>
        </p:txBody>
      </p:sp>
    </p:spTree>
    <p:extLst>
      <p:ext uri="{BB962C8B-B14F-4D97-AF65-F5344CB8AC3E}">
        <p14:creationId xmlns:p14="http://schemas.microsoft.com/office/powerpoint/2010/main" val="359687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B6F35-651E-CABF-E99C-49B1CAED0E40}"/>
              </a:ext>
            </a:extLst>
          </p:cNvPr>
          <p:cNvSpPr>
            <a:spLocks noGrp="1"/>
          </p:cNvSpPr>
          <p:nvPr>
            <p:ph type="dt" sz="half" idx="10"/>
          </p:nvPr>
        </p:nvSpPr>
        <p:spPr/>
        <p:txBody>
          <a:bodyPr/>
          <a:lstStyle/>
          <a:p>
            <a:fld id="{EDF24DEE-2931-994E-B913-73D2B632C318}" type="datetimeFigureOut">
              <a:rPr lang="en-US" smtClean="0"/>
              <a:t>5/21/2026</a:t>
            </a:fld>
            <a:endParaRPr lang="en-US"/>
          </a:p>
        </p:txBody>
      </p:sp>
      <p:sp>
        <p:nvSpPr>
          <p:cNvPr id="3" name="Footer Placeholder 2">
            <a:extLst>
              <a:ext uri="{FF2B5EF4-FFF2-40B4-BE49-F238E27FC236}">
                <a16:creationId xmlns:a16="http://schemas.microsoft.com/office/drawing/2014/main" id="{192E5762-ED21-2683-7523-355E27C596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C48BC5-B960-59DE-D347-072DFEEE6600}"/>
              </a:ext>
            </a:extLst>
          </p:cNvPr>
          <p:cNvSpPr>
            <a:spLocks noGrp="1"/>
          </p:cNvSpPr>
          <p:nvPr>
            <p:ph type="sldNum" sz="quarter" idx="12"/>
          </p:nvPr>
        </p:nvSpPr>
        <p:spPr/>
        <p:txBody>
          <a:bodyPr/>
          <a:lstStyle/>
          <a:p>
            <a:fld id="{5C51BEEB-4F25-4C4B-A005-9C7DBB9129D6}" type="slidenum">
              <a:rPr lang="en-US" smtClean="0"/>
              <a:t>‹#›</a:t>
            </a:fld>
            <a:endParaRPr lang="en-US"/>
          </a:p>
        </p:txBody>
      </p:sp>
    </p:spTree>
    <p:extLst>
      <p:ext uri="{BB962C8B-B14F-4D97-AF65-F5344CB8AC3E}">
        <p14:creationId xmlns:p14="http://schemas.microsoft.com/office/powerpoint/2010/main" val="233244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20C0-C596-2175-B6E6-5A6D58EC13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A614ED-A031-4D3B-8BFD-E6DC7A26BA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A1F71C9-7D3D-792B-A360-FD575262D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3A582B-1F7F-4086-EF54-4028F91EEDF5}"/>
              </a:ext>
            </a:extLst>
          </p:cNvPr>
          <p:cNvSpPr>
            <a:spLocks noGrp="1"/>
          </p:cNvSpPr>
          <p:nvPr>
            <p:ph type="dt" sz="half" idx="10"/>
          </p:nvPr>
        </p:nvSpPr>
        <p:spPr/>
        <p:txBody>
          <a:bodyPr/>
          <a:lstStyle/>
          <a:p>
            <a:fld id="{EDF24DEE-2931-994E-B913-73D2B632C318}" type="datetimeFigureOut">
              <a:rPr lang="en-US" smtClean="0"/>
              <a:t>5/21/2026</a:t>
            </a:fld>
            <a:endParaRPr lang="en-US"/>
          </a:p>
        </p:txBody>
      </p:sp>
      <p:sp>
        <p:nvSpPr>
          <p:cNvPr id="6" name="Footer Placeholder 5">
            <a:extLst>
              <a:ext uri="{FF2B5EF4-FFF2-40B4-BE49-F238E27FC236}">
                <a16:creationId xmlns:a16="http://schemas.microsoft.com/office/drawing/2014/main" id="{6B74E30E-FB45-E6D9-46E1-0333712D5D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6E3AC3-3AFC-ACE2-8AD4-D1DC24968B4D}"/>
              </a:ext>
            </a:extLst>
          </p:cNvPr>
          <p:cNvSpPr>
            <a:spLocks noGrp="1"/>
          </p:cNvSpPr>
          <p:nvPr>
            <p:ph type="sldNum" sz="quarter" idx="12"/>
          </p:nvPr>
        </p:nvSpPr>
        <p:spPr/>
        <p:txBody>
          <a:bodyPr/>
          <a:lstStyle/>
          <a:p>
            <a:fld id="{5C51BEEB-4F25-4C4B-A005-9C7DBB9129D6}" type="slidenum">
              <a:rPr lang="en-US" smtClean="0"/>
              <a:t>‹#›</a:t>
            </a:fld>
            <a:endParaRPr lang="en-US"/>
          </a:p>
        </p:txBody>
      </p:sp>
    </p:spTree>
    <p:extLst>
      <p:ext uri="{BB962C8B-B14F-4D97-AF65-F5344CB8AC3E}">
        <p14:creationId xmlns:p14="http://schemas.microsoft.com/office/powerpoint/2010/main" val="277297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B14E0-C477-8BD9-408E-20C64A01A4D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CFF3323-A434-40F3-1420-8DAE3522F6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6AC37B-B61A-9095-2BDB-4DBB95857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9113553-0A38-C5E9-DACD-7D9D5126BD36}"/>
              </a:ext>
            </a:extLst>
          </p:cNvPr>
          <p:cNvSpPr>
            <a:spLocks noGrp="1"/>
          </p:cNvSpPr>
          <p:nvPr>
            <p:ph type="dt" sz="half" idx="10"/>
          </p:nvPr>
        </p:nvSpPr>
        <p:spPr/>
        <p:txBody>
          <a:bodyPr/>
          <a:lstStyle/>
          <a:p>
            <a:fld id="{EDF24DEE-2931-994E-B913-73D2B632C318}" type="datetimeFigureOut">
              <a:rPr lang="en-US" smtClean="0"/>
              <a:t>5/21/2026</a:t>
            </a:fld>
            <a:endParaRPr lang="en-US"/>
          </a:p>
        </p:txBody>
      </p:sp>
      <p:sp>
        <p:nvSpPr>
          <p:cNvPr id="6" name="Footer Placeholder 5">
            <a:extLst>
              <a:ext uri="{FF2B5EF4-FFF2-40B4-BE49-F238E27FC236}">
                <a16:creationId xmlns:a16="http://schemas.microsoft.com/office/drawing/2014/main" id="{E01A53D8-8720-EF4B-4530-F8773D2841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BA933-00EA-32CE-930B-EB28D3D89941}"/>
              </a:ext>
            </a:extLst>
          </p:cNvPr>
          <p:cNvSpPr>
            <a:spLocks noGrp="1"/>
          </p:cNvSpPr>
          <p:nvPr>
            <p:ph type="sldNum" sz="quarter" idx="12"/>
          </p:nvPr>
        </p:nvSpPr>
        <p:spPr/>
        <p:txBody>
          <a:bodyPr/>
          <a:lstStyle/>
          <a:p>
            <a:fld id="{5C51BEEB-4F25-4C4B-A005-9C7DBB9129D6}" type="slidenum">
              <a:rPr lang="en-US" smtClean="0"/>
              <a:t>‹#›</a:t>
            </a:fld>
            <a:endParaRPr lang="en-US"/>
          </a:p>
        </p:txBody>
      </p:sp>
    </p:spTree>
    <p:extLst>
      <p:ext uri="{BB962C8B-B14F-4D97-AF65-F5344CB8AC3E}">
        <p14:creationId xmlns:p14="http://schemas.microsoft.com/office/powerpoint/2010/main" val="326736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280B4C-7572-B5BC-6CA2-1896BD6D3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A98AD5-EE30-7A6B-CA3A-1E80AC3B52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31287A-7B92-70A1-D2E0-663BFB49A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F24DEE-2931-994E-B913-73D2B632C318}" type="datetimeFigureOut">
              <a:rPr lang="en-US" smtClean="0"/>
              <a:t>5/21/2026</a:t>
            </a:fld>
            <a:endParaRPr lang="en-US"/>
          </a:p>
        </p:txBody>
      </p:sp>
      <p:sp>
        <p:nvSpPr>
          <p:cNvPr id="5" name="Footer Placeholder 4">
            <a:extLst>
              <a:ext uri="{FF2B5EF4-FFF2-40B4-BE49-F238E27FC236}">
                <a16:creationId xmlns:a16="http://schemas.microsoft.com/office/drawing/2014/main" id="{37C68672-05E5-E867-D3FF-363B48CC31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A2327D0-B8F6-55CD-9146-2E2C660DE7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51BEEB-4F25-4C4B-A005-9C7DBB9129D6}" type="slidenum">
              <a:rPr lang="en-US" smtClean="0"/>
              <a:t>‹#›</a:t>
            </a:fld>
            <a:endParaRPr lang="en-US"/>
          </a:p>
        </p:txBody>
      </p:sp>
    </p:spTree>
    <p:extLst>
      <p:ext uri="{BB962C8B-B14F-4D97-AF65-F5344CB8AC3E}">
        <p14:creationId xmlns:p14="http://schemas.microsoft.com/office/powerpoint/2010/main" val="3838416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rafmuseum-my.sharepoint.com/:v:/g/personal/learning_rafmuseum_org/ERzc5bIJI3BGvSee3FSXDfUBfskNuPLe4MD_WlSCR93ZzQ?e=NUgxaC" TargetMode="External"/><Relationship Id="rId5" Type="http://schemas.openxmlformats.org/officeDocument/2006/relationships/hyperlink" Target="https://rafmuseum-my.sharepoint.com/:v:/g/personal/learning_rafmuseum_org/EURr-fgYR5ZDpWTBuZb-J8UBsFQYExtoNp_TS9xDXdoRkQ?e=XWQRUM" TargetMode="External"/><Relationship Id="rId4" Type="http://schemas.openxmlformats.org/officeDocument/2006/relationships/hyperlink" Target="https://rafmuseum-my.sharepoint.com/:v:/g/personal/learning_rafmuseum_org/Eb2Uq9ZXoptJpHeapoay2RcBlXu5GeR_EGOXT1dQsMDlqA?e=OWDM1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rafmuseum.org.uk/london/schools/school-visit-booking.aspx" TargetMode="External"/><Relationship Id="rId4" Type="http://schemas.openxmlformats.org/officeDocument/2006/relationships/hyperlink" Target="https://www.youtube.com/watch?v=zNL6NsXiEAQ"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defenceimages.mod.uk/"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759005-2E92-A426-7145-419E6F39C43D}"/>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61CA6D-9F0A-B48E-CD89-4287B62324E4}"/>
              </a:ext>
            </a:extLst>
          </p:cNvPr>
          <p:cNvSpPr>
            <a:spLocks noGrp="1"/>
          </p:cNvSpPr>
          <p:nvPr>
            <p:ph type="ctrTitle"/>
          </p:nvPr>
        </p:nvSpPr>
        <p:spPr/>
        <p:txBody>
          <a:bodyPr/>
          <a:lstStyle/>
          <a:p>
            <a:pPr algn="l"/>
            <a:r>
              <a:rPr lang="en-US" dirty="0">
                <a:solidFill>
                  <a:schemeClr val="bg1"/>
                </a:solidFill>
                <a:latin typeface="Be Vietnam Pro Medium" pitchFamily="2" charset="0"/>
              </a:rPr>
              <a:t>RAF: First to the Future</a:t>
            </a:r>
          </a:p>
        </p:txBody>
      </p:sp>
      <p:sp>
        <p:nvSpPr>
          <p:cNvPr id="3" name="Subtitle 2">
            <a:extLst>
              <a:ext uri="{FF2B5EF4-FFF2-40B4-BE49-F238E27FC236}">
                <a16:creationId xmlns:a16="http://schemas.microsoft.com/office/drawing/2014/main" id="{45A8F69A-7E4D-38E5-2C92-0769D10BB67D}"/>
              </a:ext>
            </a:extLst>
          </p:cNvPr>
          <p:cNvSpPr>
            <a:spLocks noGrp="1"/>
          </p:cNvSpPr>
          <p:nvPr>
            <p:ph type="subTitle" idx="1"/>
          </p:nvPr>
        </p:nvSpPr>
        <p:spPr/>
        <p:txBody>
          <a:bodyPr/>
          <a:lstStyle/>
          <a:p>
            <a:pPr algn="l"/>
            <a:r>
              <a:rPr lang="en-US" dirty="0">
                <a:solidFill>
                  <a:schemeClr val="bg1"/>
                </a:solidFill>
                <a:latin typeface="Be Vietnam Pro" pitchFamily="2" charset="77"/>
              </a:rPr>
              <a:t>Classroom Resource</a:t>
            </a:r>
          </a:p>
        </p:txBody>
      </p:sp>
    </p:spTree>
    <p:extLst>
      <p:ext uri="{BB962C8B-B14F-4D97-AF65-F5344CB8AC3E}">
        <p14:creationId xmlns:p14="http://schemas.microsoft.com/office/powerpoint/2010/main" val="154283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BA669-43E4-D7F7-4096-4AE64C75AF1D}"/>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0E6C8D12-8DB0-CA0E-0275-0550D27F6977}"/>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124CBC96-363F-0FE3-513E-568C492FD8DD}"/>
              </a:ext>
            </a:extLst>
          </p:cNvPr>
          <p:cNvSpPr>
            <a:spLocks noGrp="1"/>
          </p:cNvSpPr>
          <p:nvPr>
            <p:ph type="title"/>
          </p:nvPr>
        </p:nvSpPr>
        <p:spPr/>
        <p:txBody>
          <a:bodyPr>
            <a:normAutofit/>
          </a:bodyPr>
          <a:lstStyle/>
          <a:p>
            <a:r>
              <a:rPr lang="en-GB" sz="4000" dirty="0">
                <a:latin typeface="Be Vietnam Pro Medium" pitchFamily="2" charset="77"/>
              </a:rPr>
              <a:t>Stand your ground! – National Service</a:t>
            </a:r>
            <a:endParaRPr lang="en-US" sz="4000" dirty="0">
              <a:latin typeface="Be Vietnam Pro Medium" pitchFamily="2" charset="77"/>
            </a:endParaRPr>
          </a:p>
        </p:txBody>
      </p:sp>
      <p:sp>
        <p:nvSpPr>
          <p:cNvPr id="3" name="Text Placeholder 4">
            <a:extLst>
              <a:ext uri="{FF2B5EF4-FFF2-40B4-BE49-F238E27FC236}">
                <a16:creationId xmlns:a16="http://schemas.microsoft.com/office/drawing/2014/main" id="{DBEB2DBC-2DD4-CF22-EA4D-AB408A9F2DB4}"/>
              </a:ext>
            </a:extLst>
          </p:cNvPr>
          <p:cNvSpPr txBox="1">
            <a:spLocks/>
          </p:cNvSpPr>
          <p:nvPr/>
        </p:nvSpPr>
        <p:spPr>
          <a:xfrm>
            <a:off x="1325478" y="2280403"/>
            <a:ext cx="9541043"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dirty="0">
                <a:solidFill>
                  <a:schemeClr val="tx1"/>
                </a:solidFill>
                <a:latin typeface="Be Vietnam Pro" pitchFamily="2" charset="0"/>
              </a:rPr>
              <a:t>Many countries have what is called National Service</a:t>
            </a:r>
          </a:p>
          <a:p>
            <a:pPr algn="l"/>
            <a:endParaRPr lang="en-GB" sz="2400" dirty="0">
              <a:solidFill>
                <a:schemeClr val="tx1"/>
              </a:solidFill>
              <a:latin typeface="Be Vietnam Pro" pitchFamily="2" charset="0"/>
            </a:endParaRPr>
          </a:p>
          <a:p>
            <a:pPr algn="l"/>
            <a:r>
              <a:rPr lang="en-GB" sz="2400" dirty="0">
                <a:solidFill>
                  <a:schemeClr val="tx1"/>
                </a:solidFill>
                <a:latin typeface="Be Vietnam Pro" pitchFamily="2" charset="0"/>
              </a:rPr>
              <a:t>National Service is where all citizens of a country of a particular age must serve in the military</a:t>
            </a:r>
          </a:p>
          <a:p>
            <a:pPr algn="l"/>
            <a:endParaRPr lang="en-GB" sz="2400" dirty="0">
              <a:solidFill>
                <a:schemeClr val="tx1"/>
              </a:solidFill>
              <a:latin typeface="Be Vietnam Pro" pitchFamily="2" charset="0"/>
            </a:endParaRPr>
          </a:p>
          <a:p>
            <a:pPr algn="l"/>
            <a:r>
              <a:rPr lang="en-GB" sz="2400" dirty="0">
                <a:solidFill>
                  <a:schemeClr val="tx1"/>
                </a:solidFill>
                <a:latin typeface="Be Vietnam Pro" pitchFamily="2" charset="0"/>
              </a:rPr>
              <a:t>The UK had National Service from1949-1963 for those aged 18-30</a:t>
            </a:r>
          </a:p>
          <a:p>
            <a:pPr algn="l"/>
            <a:endParaRPr lang="en-GB" sz="2400" dirty="0">
              <a:solidFill>
                <a:schemeClr val="tx1"/>
              </a:solidFill>
              <a:latin typeface="Be Vietnam Pro" pitchFamily="2" charset="0"/>
            </a:endParaRPr>
          </a:p>
          <a:p>
            <a:pPr algn="l"/>
            <a:r>
              <a:rPr lang="en-GB" sz="2400" dirty="0">
                <a:solidFill>
                  <a:schemeClr val="tx1"/>
                </a:solidFill>
                <a:latin typeface="Be Vietnam Pro" pitchFamily="2" charset="0"/>
              </a:rPr>
              <a:t>Some countries now have civilian versions where, instead of people joining the military, they work in communities or for voluntary projects</a:t>
            </a:r>
            <a:endParaRPr lang="en-GB" sz="1000" dirty="0">
              <a:solidFill>
                <a:schemeClr val="tx1"/>
              </a:solidFill>
              <a:latin typeface="Be Vietnam Pro" pitchFamily="2" charset="0"/>
            </a:endParaRP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8125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AC27-12B6-ADED-DA57-4C4A0947111F}"/>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D494A11C-A8D0-0B86-7861-0CA2CC4C1F94}"/>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D04ADE3A-D7BE-8F6E-624A-570AB9AE3294}"/>
              </a:ext>
            </a:extLst>
          </p:cNvPr>
          <p:cNvSpPr>
            <a:spLocks noGrp="1"/>
          </p:cNvSpPr>
          <p:nvPr>
            <p:ph type="title"/>
          </p:nvPr>
        </p:nvSpPr>
        <p:spPr/>
        <p:txBody>
          <a:bodyPr/>
          <a:lstStyle/>
          <a:p>
            <a:r>
              <a:rPr lang="en-GB" dirty="0">
                <a:latin typeface="Be Vietnam Pro Medium" pitchFamily="2" charset="77"/>
              </a:rPr>
              <a:t>Stand your ground!</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FDB2B505-22BD-FC93-48CB-5769362237C0}"/>
              </a:ext>
            </a:extLst>
          </p:cNvPr>
          <p:cNvSpPr txBox="1">
            <a:spLocks/>
          </p:cNvSpPr>
          <p:nvPr/>
        </p:nvSpPr>
        <p:spPr>
          <a:xfrm>
            <a:off x="1542047" y="1559140"/>
            <a:ext cx="9107906"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chemeClr val="tx1"/>
                </a:solidFill>
                <a:latin typeface="Be Vietnam Pro" pitchFamily="2" charset="0"/>
              </a:rPr>
              <a:t>The UK should bring back </a:t>
            </a:r>
          </a:p>
          <a:p>
            <a:pPr algn="ctr"/>
            <a:r>
              <a:rPr lang="en-GB" sz="4000" dirty="0">
                <a:solidFill>
                  <a:schemeClr val="tx1"/>
                </a:solidFill>
                <a:latin typeface="Be Vietnam Pro" pitchFamily="2" charset="0"/>
              </a:rPr>
              <a:t>National Service</a:t>
            </a:r>
          </a:p>
          <a:p>
            <a:pPr algn="ctr"/>
            <a:endParaRPr lang="en-US" dirty="0">
              <a:latin typeface="Roboto" panose="02000000000000000000" pitchFamily="2" charset="0"/>
              <a:ea typeface="Roboto" panose="02000000000000000000" pitchFamily="2" charset="0"/>
            </a:endParaRPr>
          </a:p>
        </p:txBody>
      </p:sp>
      <p:sp>
        <p:nvSpPr>
          <p:cNvPr id="4" name="Arrow: Left 3">
            <a:extLst>
              <a:ext uri="{FF2B5EF4-FFF2-40B4-BE49-F238E27FC236}">
                <a16:creationId xmlns:a16="http://schemas.microsoft.com/office/drawing/2014/main" id="{9C52B20F-D786-5174-8627-EB3B98C2D13E}"/>
              </a:ext>
            </a:extLst>
          </p:cNvPr>
          <p:cNvSpPr>
            <a:spLocks noChangeAspect="1"/>
          </p:cNvSpPr>
          <p:nvPr/>
        </p:nvSpPr>
        <p:spPr>
          <a:xfrm>
            <a:off x="721895" y="4701342"/>
            <a:ext cx="2104215" cy="1042276"/>
          </a:xfrm>
          <a:prstGeom prst="leftArrow">
            <a:avLst/>
          </a:prstGeom>
          <a:solidFill>
            <a:schemeClr val="accent3">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B9E759A6-F8C3-E58F-D5FE-40110C25D966}"/>
              </a:ext>
            </a:extLst>
          </p:cNvPr>
          <p:cNvSpPr>
            <a:spLocks noChangeAspect="1"/>
          </p:cNvSpPr>
          <p:nvPr/>
        </p:nvSpPr>
        <p:spPr>
          <a:xfrm>
            <a:off x="9365890" y="4701342"/>
            <a:ext cx="2104214" cy="10422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A17330A-9110-909A-9053-5E18974535B9}"/>
              </a:ext>
            </a:extLst>
          </p:cNvPr>
          <p:cNvSpPr txBox="1"/>
          <p:nvPr/>
        </p:nvSpPr>
        <p:spPr>
          <a:xfrm>
            <a:off x="1720515" y="5037814"/>
            <a:ext cx="871267" cy="369332"/>
          </a:xfrm>
          <a:prstGeom prst="rect">
            <a:avLst/>
          </a:prstGeom>
          <a:noFill/>
        </p:spPr>
        <p:txBody>
          <a:bodyPr wrap="square" rtlCol="0">
            <a:spAutoFit/>
          </a:bodyPr>
          <a:lstStyle/>
          <a:p>
            <a:r>
              <a:rPr lang="en-GB" b="1" dirty="0">
                <a:latin typeface="Be Vietnam Pro" pitchFamily="2" charset="0"/>
              </a:rPr>
              <a:t>FOR</a:t>
            </a:r>
          </a:p>
        </p:txBody>
      </p:sp>
      <p:sp>
        <p:nvSpPr>
          <p:cNvPr id="11" name="TextBox 10">
            <a:extLst>
              <a:ext uri="{FF2B5EF4-FFF2-40B4-BE49-F238E27FC236}">
                <a16:creationId xmlns:a16="http://schemas.microsoft.com/office/drawing/2014/main" id="{3BB08F5F-8B52-FB93-514F-98A8C99504A8}"/>
              </a:ext>
            </a:extLst>
          </p:cNvPr>
          <p:cNvSpPr txBox="1"/>
          <p:nvPr/>
        </p:nvSpPr>
        <p:spPr>
          <a:xfrm>
            <a:off x="9512968" y="5046610"/>
            <a:ext cx="1652337" cy="369332"/>
          </a:xfrm>
          <a:prstGeom prst="rect">
            <a:avLst/>
          </a:prstGeom>
          <a:noFill/>
        </p:spPr>
        <p:txBody>
          <a:bodyPr wrap="square" rtlCol="0">
            <a:spAutoFit/>
          </a:bodyPr>
          <a:lstStyle/>
          <a:p>
            <a:r>
              <a:rPr lang="en-GB" b="1" dirty="0">
                <a:latin typeface="Be Vietnam Pro" pitchFamily="2" charset="0"/>
              </a:rPr>
              <a:t>AGAINST</a:t>
            </a:r>
          </a:p>
        </p:txBody>
      </p:sp>
    </p:spTree>
    <p:extLst>
      <p:ext uri="{BB962C8B-B14F-4D97-AF65-F5344CB8AC3E}">
        <p14:creationId xmlns:p14="http://schemas.microsoft.com/office/powerpoint/2010/main" val="125577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BD04-D122-A159-0B97-ECFE8FCC2928}"/>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12205287-2C8F-DBDC-6D9C-8A8D2350C20D}"/>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92341A23-B5FD-4D45-E4DD-CA5A66C9F08C}"/>
              </a:ext>
            </a:extLst>
          </p:cNvPr>
          <p:cNvSpPr>
            <a:spLocks noGrp="1"/>
          </p:cNvSpPr>
          <p:nvPr>
            <p:ph type="title"/>
          </p:nvPr>
        </p:nvSpPr>
        <p:spPr/>
        <p:txBody>
          <a:bodyPr>
            <a:normAutofit/>
          </a:bodyPr>
          <a:lstStyle/>
          <a:p>
            <a:r>
              <a:rPr lang="en-GB" sz="4000" dirty="0">
                <a:latin typeface="Be Vietnam Pro Medium" pitchFamily="2" charset="77"/>
              </a:rPr>
              <a:t>Stand your ground! – Frontline Women</a:t>
            </a:r>
            <a:endParaRPr lang="en-US" sz="4000" dirty="0">
              <a:latin typeface="Be Vietnam Pro Medium" pitchFamily="2" charset="77"/>
            </a:endParaRPr>
          </a:p>
        </p:txBody>
      </p:sp>
      <p:sp>
        <p:nvSpPr>
          <p:cNvPr id="3" name="Text Placeholder 4">
            <a:extLst>
              <a:ext uri="{FF2B5EF4-FFF2-40B4-BE49-F238E27FC236}">
                <a16:creationId xmlns:a16="http://schemas.microsoft.com/office/drawing/2014/main" id="{ACA9428C-CCD9-A7FE-47D1-67E763B57DAA}"/>
              </a:ext>
            </a:extLst>
          </p:cNvPr>
          <p:cNvSpPr txBox="1">
            <a:spLocks/>
          </p:cNvSpPr>
          <p:nvPr/>
        </p:nvSpPr>
        <p:spPr>
          <a:xfrm>
            <a:off x="1325478" y="2280403"/>
            <a:ext cx="9541043"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dirty="0">
                <a:solidFill>
                  <a:schemeClr val="tx1"/>
                </a:solidFill>
                <a:latin typeface="Be Vietnam Pro" pitchFamily="2" charset="0"/>
              </a:rPr>
              <a:t>In 2017 the RAF became the first of the UK Armed Forces to allow women on the front line in the RAF Regiment</a:t>
            </a:r>
          </a:p>
          <a:p>
            <a:pPr algn="l"/>
            <a:endParaRPr lang="en-GB" sz="2400" dirty="0">
              <a:solidFill>
                <a:schemeClr val="tx1"/>
              </a:solidFill>
              <a:latin typeface="Be Vietnam Pro" pitchFamily="2" charset="0"/>
            </a:endParaRPr>
          </a:p>
          <a:p>
            <a:pPr algn="l"/>
            <a:r>
              <a:rPr lang="en-GB" sz="2400" dirty="0">
                <a:solidFill>
                  <a:schemeClr val="tx1"/>
                </a:solidFill>
                <a:latin typeface="Be Vietnam Pro" pitchFamily="2" charset="0"/>
              </a:rPr>
              <a:t>In 2018 all positions in the UK Armed Forces became open to women including all front line roles</a:t>
            </a:r>
          </a:p>
          <a:p>
            <a:pPr algn="l"/>
            <a:endParaRPr lang="en-GB" sz="2400" dirty="0">
              <a:solidFill>
                <a:schemeClr val="tx1"/>
              </a:solidFill>
              <a:latin typeface="Be Vietnam Pro" pitchFamily="2" charset="0"/>
            </a:endParaRPr>
          </a:p>
          <a:p>
            <a:pPr algn="l"/>
            <a:r>
              <a:rPr lang="en-GB" sz="2400" dirty="0">
                <a:solidFill>
                  <a:schemeClr val="tx1"/>
                </a:solidFill>
                <a:latin typeface="Be Vietnam Pro" pitchFamily="2" charset="0"/>
              </a:rPr>
              <a:t>Before this, women were allowed to work in support and medical positions.</a:t>
            </a:r>
          </a:p>
          <a:p>
            <a:pPr algn="l"/>
            <a:endParaRPr lang="en-GB" sz="1000" dirty="0">
              <a:solidFill>
                <a:schemeClr val="tx1"/>
              </a:solidFill>
              <a:latin typeface="Be Vietnam Pro" pitchFamily="2" charset="0"/>
            </a:endParaRP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7363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96B22-710D-659D-63AC-668AC354D789}"/>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FF2D3DAA-3B05-F011-C5DF-D43C184A0B85}"/>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F97DD65D-781E-DC0A-5430-242CF5BABA54}"/>
              </a:ext>
            </a:extLst>
          </p:cNvPr>
          <p:cNvSpPr>
            <a:spLocks noGrp="1"/>
          </p:cNvSpPr>
          <p:nvPr>
            <p:ph type="title"/>
          </p:nvPr>
        </p:nvSpPr>
        <p:spPr/>
        <p:txBody>
          <a:bodyPr/>
          <a:lstStyle/>
          <a:p>
            <a:r>
              <a:rPr lang="en-GB" dirty="0">
                <a:latin typeface="Be Vietnam Pro Medium" pitchFamily="2" charset="77"/>
              </a:rPr>
              <a:t>Stand your ground!</a:t>
            </a:r>
            <a:endParaRPr lang="en-US" dirty="0">
              <a:latin typeface="Be Vietnam Pro Medium" pitchFamily="2" charset="77"/>
            </a:endParaRPr>
          </a:p>
        </p:txBody>
      </p:sp>
      <p:sp>
        <p:nvSpPr>
          <p:cNvPr id="4" name="Arrow: Left 3">
            <a:extLst>
              <a:ext uri="{FF2B5EF4-FFF2-40B4-BE49-F238E27FC236}">
                <a16:creationId xmlns:a16="http://schemas.microsoft.com/office/drawing/2014/main" id="{CBD392CB-60EC-03F1-D53E-74A7831DE9F0}"/>
              </a:ext>
            </a:extLst>
          </p:cNvPr>
          <p:cNvSpPr>
            <a:spLocks noChangeAspect="1"/>
          </p:cNvSpPr>
          <p:nvPr/>
        </p:nvSpPr>
        <p:spPr>
          <a:xfrm>
            <a:off x="721895" y="4701342"/>
            <a:ext cx="2104215" cy="1042276"/>
          </a:xfrm>
          <a:prstGeom prst="leftArrow">
            <a:avLst/>
          </a:prstGeom>
          <a:solidFill>
            <a:schemeClr val="accent3">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4B6D8169-04AB-6B56-A218-68A0E6C50121}"/>
              </a:ext>
            </a:extLst>
          </p:cNvPr>
          <p:cNvSpPr>
            <a:spLocks noChangeAspect="1"/>
          </p:cNvSpPr>
          <p:nvPr/>
        </p:nvSpPr>
        <p:spPr>
          <a:xfrm>
            <a:off x="9365890" y="4701342"/>
            <a:ext cx="2104214" cy="10422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AF7CAC1-EB5A-0768-42ED-7F914FD1D8D5}"/>
              </a:ext>
            </a:extLst>
          </p:cNvPr>
          <p:cNvSpPr txBox="1"/>
          <p:nvPr/>
        </p:nvSpPr>
        <p:spPr>
          <a:xfrm>
            <a:off x="1720515" y="5037814"/>
            <a:ext cx="871267" cy="369332"/>
          </a:xfrm>
          <a:prstGeom prst="rect">
            <a:avLst/>
          </a:prstGeom>
          <a:noFill/>
        </p:spPr>
        <p:txBody>
          <a:bodyPr wrap="square" rtlCol="0">
            <a:spAutoFit/>
          </a:bodyPr>
          <a:lstStyle/>
          <a:p>
            <a:r>
              <a:rPr lang="en-GB" b="1" dirty="0">
                <a:latin typeface="Be Vietnam Pro" pitchFamily="2" charset="0"/>
              </a:rPr>
              <a:t>FOR</a:t>
            </a:r>
          </a:p>
        </p:txBody>
      </p:sp>
      <p:sp>
        <p:nvSpPr>
          <p:cNvPr id="11" name="TextBox 10">
            <a:extLst>
              <a:ext uri="{FF2B5EF4-FFF2-40B4-BE49-F238E27FC236}">
                <a16:creationId xmlns:a16="http://schemas.microsoft.com/office/drawing/2014/main" id="{3223D524-6288-7EF4-F42B-D69302D58060}"/>
              </a:ext>
            </a:extLst>
          </p:cNvPr>
          <p:cNvSpPr txBox="1"/>
          <p:nvPr/>
        </p:nvSpPr>
        <p:spPr>
          <a:xfrm>
            <a:off x="9512968" y="5046610"/>
            <a:ext cx="1652337" cy="369332"/>
          </a:xfrm>
          <a:prstGeom prst="rect">
            <a:avLst/>
          </a:prstGeom>
          <a:noFill/>
        </p:spPr>
        <p:txBody>
          <a:bodyPr wrap="square" rtlCol="0">
            <a:spAutoFit/>
          </a:bodyPr>
          <a:lstStyle/>
          <a:p>
            <a:r>
              <a:rPr lang="en-GB" b="1" dirty="0">
                <a:latin typeface="Be Vietnam Pro" pitchFamily="2" charset="0"/>
              </a:rPr>
              <a:t>AGAINST</a:t>
            </a:r>
          </a:p>
        </p:txBody>
      </p:sp>
      <p:sp>
        <p:nvSpPr>
          <p:cNvPr id="6" name="Text Placeholder 4">
            <a:extLst>
              <a:ext uri="{FF2B5EF4-FFF2-40B4-BE49-F238E27FC236}">
                <a16:creationId xmlns:a16="http://schemas.microsoft.com/office/drawing/2014/main" id="{79C780E1-3343-14CE-C143-62889107845D}"/>
              </a:ext>
            </a:extLst>
          </p:cNvPr>
          <p:cNvSpPr txBox="1">
            <a:spLocks/>
          </p:cNvSpPr>
          <p:nvPr/>
        </p:nvSpPr>
        <p:spPr>
          <a:xfrm>
            <a:off x="1542047" y="1559140"/>
            <a:ext cx="9107906"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chemeClr val="tx1"/>
                </a:solidFill>
                <a:latin typeface="Be Vietnam Pro" pitchFamily="2" charset="0"/>
              </a:rPr>
              <a:t>Women should be allowed </a:t>
            </a:r>
          </a:p>
          <a:p>
            <a:pPr algn="ctr"/>
            <a:r>
              <a:rPr lang="en-GB" sz="4000" dirty="0">
                <a:solidFill>
                  <a:schemeClr val="tx1"/>
                </a:solidFill>
                <a:latin typeface="Be Vietnam Pro" pitchFamily="2" charset="0"/>
              </a:rPr>
              <a:t>to serve on the front line</a:t>
            </a:r>
          </a:p>
          <a:p>
            <a:pPr algn="ctr"/>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54584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8961D-0DCE-2393-7D1F-6396B95D45B0}"/>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421D0DA8-FA08-F990-AE4F-B2F5341D0FBB}"/>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1B5DAF1D-87F6-839C-7D7A-874205716532}"/>
              </a:ext>
            </a:extLst>
          </p:cNvPr>
          <p:cNvSpPr>
            <a:spLocks noGrp="1"/>
          </p:cNvSpPr>
          <p:nvPr>
            <p:ph type="title"/>
          </p:nvPr>
        </p:nvSpPr>
        <p:spPr/>
        <p:txBody>
          <a:bodyPr>
            <a:normAutofit/>
          </a:bodyPr>
          <a:lstStyle/>
          <a:p>
            <a:r>
              <a:rPr lang="en-GB" sz="4000" dirty="0">
                <a:latin typeface="Be Vietnam Pro Medium" pitchFamily="2" charset="77"/>
              </a:rPr>
              <a:t>Stand your ground! – Military Age</a:t>
            </a:r>
            <a:endParaRPr lang="en-US" sz="4000" dirty="0">
              <a:latin typeface="Be Vietnam Pro Medium" pitchFamily="2" charset="77"/>
            </a:endParaRPr>
          </a:p>
        </p:txBody>
      </p:sp>
      <p:sp>
        <p:nvSpPr>
          <p:cNvPr id="3" name="Text Placeholder 4">
            <a:extLst>
              <a:ext uri="{FF2B5EF4-FFF2-40B4-BE49-F238E27FC236}">
                <a16:creationId xmlns:a16="http://schemas.microsoft.com/office/drawing/2014/main" id="{E8AA739B-C1FC-A370-2405-479303CC4EF8}"/>
              </a:ext>
            </a:extLst>
          </p:cNvPr>
          <p:cNvSpPr txBox="1">
            <a:spLocks/>
          </p:cNvSpPr>
          <p:nvPr/>
        </p:nvSpPr>
        <p:spPr>
          <a:xfrm>
            <a:off x="1325478" y="2280403"/>
            <a:ext cx="9541043"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dirty="0">
                <a:solidFill>
                  <a:schemeClr val="tx1"/>
                </a:solidFill>
                <a:latin typeface="Be Vietnam Pro" pitchFamily="2" charset="0"/>
              </a:rPr>
              <a:t>You can join the UK armed forces at the age of 16</a:t>
            </a:r>
          </a:p>
          <a:p>
            <a:pPr algn="l"/>
            <a:endParaRPr lang="en-GB" sz="2400" dirty="0">
              <a:solidFill>
                <a:schemeClr val="tx1"/>
              </a:solidFill>
              <a:latin typeface="Be Vietnam Pro" pitchFamily="2" charset="0"/>
            </a:endParaRPr>
          </a:p>
          <a:p>
            <a:pPr algn="l"/>
            <a:r>
              <a:rPr lang="en-GB" sz="2400" dirty="0">
                <a:solidFill>
                  <a:schemeClr val="tx1"/>
                </a:solidFill>
                <a:latin typeface="Be Vietnam Pro" pitchFamily="2" charset="0"/>
              </a:rPr>
              <a:t>Outside the military you would not be allowed to do things such as drive which you can do at 16 in the military</a:t>
            </a:r>
          </a:p>
          <a:p>
            <a:pPr algn="l"/>
            <a:endParaRPr lang="en-GB" sz="2400" dirty="0">
              <a:solidFill>
                <a:schemeClr val="tx1"/>
              </a:solidFill>
              <a:latin typeface="Be Vietnam Pro" pitchFamily="2" charset="0"/>
            </a:endParaRPr>
          </a:p>
          <a:p>
            <a:pPr algn="l"/>
            <a:r>
              <a:rPr lang="en-GB" sz="2400" dirty="0">
                <a:solidFill>
                  <a:schemeClr val="tx1"/>
                </a:solidFill>
                <a:latin typeface="Be Vietnam Pro" pitchFamily="2" charset="0"/>
              </a:rPr>
              <a:t>16 and 17 year olds are not permitted in front line combat.</a:t>
            </a:r>
          </a:p>
          <a:p>
            <a:pPr algn="l"/>
            <a:endParaRPr lang="en-GB" sz="1000" dirty="0">
              <a:solidFill>
                <a:schemeClr val="tx1"/>
              </a:solidFill>
              <a:latin typeface="Be Vietnam Pro" pitchFamily="2" charset="0"/>
            </a:endParaRP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49643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2CFF-D442-0CC4-E1C8-00F67F50B25A}"/>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317012E0-BA94-F4D3-7A60-526CD9409FEB}"/>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FAB91032-A2EA-CE21-995F-913B38F639F3}"/>
              </a:ext>
            </a:extLst>
          </p:cNvPr>
          <p:cNvSpPr>
            <a:spLocks noGrp="1"/>
          </p:cNvSpPr>
          <p:nvPr>
            <p:ph type="title"/>
          </p:nvPr>
        </p:nvSpPr>
        <p:spPr/>
        <p:txBody>
          <a:bodyPr/>
          <a:lstStyle/>
          <a:p>
            <a:r>
              <a:rPr lang="en-GB" dirty="0">
                <a:latin typeface="Be Vietnam Pro Medium" pitchFamily="2" charset="77"/>
              </a:rPr>
              <a:t>Stand your ground!</a:t>
            </a:r>
            <a:endParaRPr lang="en-US" dirty="0">
              <a:latin typeface="Be Vietnam Pro Medium" pitchFamily="2" charset="77"/>
            </a:endParaRPr>
          </a:p>
        </p:txBody>
      </p:sp>
      <p:sp>
        <p:nvSpPr>
          <p:cNvPr id="4" name="Arrow: Left 3">
            <a:extLst>
              <a:ext uri="{FF2B5EF4-FFF2-40B4-BE49-F238E27FC236}">
                <a16:creationId xmlns:a16="http://schemas.microsoft.com/office/drawing/2014/main" id="{A53E3AAD-F22D-3E10-F903-676532F79FDE}"/>
              </a:ext>
            </a:extLst>
          </p:cNvPr>
          <p:cNvSpPr>
            <a:spLocks noChangeAspect="1"/>
          </p:cNvSpPr>
          <p:nvPr/>
        </p:nvSpPr>
        <p:spPr>
          <a:xfrm>
            <a:off x="721895" y="4701342"/>
            <a:ext cx="2104215" cy="1042276"/>
          </a:xfrm>
          <a:prstGeom prst="leftArrow">
            <a:avLst/>
          </a:prstGeom>
          <a:solidFill>
            <a:schemeClr val="accent3">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CF20BF9A-0376-B53F-E371-42FB6B5FBD92}"/>
              </a:ext>
            </a:extLst>
          </p:cNvPr>
          <p:cNvSpPr>
            <a:spLocks noChangeAspect="1"/>
          </p:cNvSpPr>
          <p:nvPr/>
        </p:nvSpPr>
        <p:spPr>
          <a:xfrm>
            <a:off x="9365890" y="4701342"/>
            <a:ext cx="2104214" cy="10422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0EA96DC-59ED-6337-B9E0-F3ED1BB9DABB}"/>
              </a:ext>
            </a:extLst>
          </p:cNvPr>
          <p:cNvSpPr txBox="1"/>
          <p:nvPr/>
        </p:nvSpPr>
        <p:spPr>
          <a:xfrm>
            <a:off x="1720515" y="5037814"/>
            <a:ext cx="871267" cy="369332"/>
          </a:xfrm>
          <a:prstGeom prst="rect">
            <a:avLst/>
          </a:prstGeom>
          <a:noFill/>
        </p:spPr>
        <p:txBody>
          <a:bodyPr wrap="square" rtlCol="0">
            <a:spAutoFit/>
          </a:bodyPr>
          <a:lstStyle/>
          <a:p>
            <a:r>
              <a:rPr lang="en-GB" b="1" dirty="0">
                <a:latin typeface="Be Vietnam Pro" pitchFamily="2" charset="0"/>
              </a:rPr>
              <a:t>FOR</a:t>
            </a:r>
          </a:p>
        </p:txBody>
      </p:sp>
      <p:sp>
        <p:nvSpPr>
          <p:cNvPr id="11" name="TextBox 10">
            <a:extLst>
              <a:ext uri="{FF2B5EF4-FFF2-40B4-BE49-F238E27FC236}">
                <a16:creationId xmlns:a16="http://schemas.microsoft.com/office/drawing/2014/main" id="{16E55821-5F24-E025-A524-C81698DD974F}"/>
              </a:ext>
            </a:extLst>
          </p:cNvPr>
          <p:cNvSpPr txBox="1"/>
          <p:nvPr/>
        </p:nvSpPr>
        <p:spPr>
          <a:xfrm>
            <a:off x="9512968" y="5046610"/>
            <a:ext cx="1652337" cy="369332"/>
          </a:xfrm>
          <a:prstGeom prst="rect">
            <a:avLst/>
          </a:prstGeom>
          <a:noFill/>
        </p:spPr>
        <p:txBody>
          <a:bodyPr wrap="square" rtlCol="0">
            <a:spAutoFit/>
          </a:bodyPr>
          <a:lstStyle/>
          <a:p>
            <a:r>
              <a:rPr lang="en-GB" b="1" dirty="0">
                <a:latin typeface="Be Vietnam Pro" pitchFamily="2" charset="0"/>
              </a:rPr>
              <a:t>AGAINST</a:t>
            </a:r>
          </a:p>
        </p:txBody>
      </p:sp>
      <p:sp>
        <p:nvSpPr>
          <p:cNvPr id="6" name="Text Placeholder 4">
            <a:extLst>
              <a:ext uri="{FF2B5EF4-FFF2-40B4-BE49-F238E27FC236}">
                <a16:creationId xmlns:a16="http://schemas.microsoft.com/office/drawing/2014/main" id="{5FE3AB42-D9B9-90B3-1738-3049153EDAB4}"/>
              </a:ext>
            </a:extLst>
          </p:cNvPr>
          <p:cNvSpPr txBox="1">
            <a:spLocks/>
          </p:cNvSpPr>
          <p:nvPr/>
        </p:nvSpPr>
        <p:spPr>
          <a:xfrm>
            <a:off x="1542047" y="1559140"/>
            <a:ext cx="9107906"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chemeClr val="tx1"/>
                </a:solidFill>
                <a:latin typeface="Be Vietnam Pro" pitchFamily="2" charset="0"/>
              </a:rPr>
              <a:t>The minimum age for joining the UK armed forces should </a:t>
            </a:r>
          </a:p>
          <a:p>
            <a:pPr algn="ctr"/>
            <a:r>
              <a:rPr lang="en-GB" sz="4000" dirty="0">
                <a:solidFill>
                  <a:schemeClr val="tx1"/>
                </a:solidFill>
                <a:latin typeface="Be Vietnam Pro" pitchFamily="2" charset="0"/>
              </a:rPr>
              <a:t>be raised from 16 to 18</a:t>
            </a:r>
          </a:p>
          <a:p>
            <a:pPr algn="ctr"/>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24625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5E35C-E993-8601-A049-AAEDAE34EF4C}"/>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55948845-6839-0BCB-5942-76F10D5FE8FA}"/>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A084A9CA-E362-0FDD-B5BD-0E537606FD53}"/>
              </a:ext>
            </a:extLst>
          </p:cNvPr>
          <p:cNvSpPr>
            <a:spLocks noGrp="1"/>
          </p:cNvSpPr>
          <p:nvPr>
            <p:ph type="title"/>
          </p:nvPr>
        </p:nvSpPr>
        <p:spPr/>
        <p:txBody>
          <a:bodyPr>
            <a:normAutofit/>
          </a:bodyPr>
          <a:lstStyle/>
          <a:p>
            <a:r>
              <a:rPr lang="en-GB" sz="4000" dirty="0">
                <a:latin typeface="Be Vietnam Pro Medium" pitchFamily="2" charset="77"/>
              </a:rPr>
              <a:t>Stand your ground! – Digital Technology</a:t>
            </a:r>
            <a:endParaRPr lang="en-US" sz="4000" dirty="0">
              <a:latin typeface="Be Vietnam Pro Medium" pitchFamily="2" charset="77"/>
            </a:endParaRPr>
          </a:p>
        </p:txBody>
      </p:sp>
      <p:sp>
        <p:nvSpPr>
          <p:cNvPr id="3" name="Text Placeholder 4">
            <a:extLst>
              <a:ext uri="{FF2B5EF4-FFF2-40B4-BE49-F238E27FC236}">
                <a16:creationId xmlns:a16="http://schemas.microsoft.com/office/drawing/2014/main" id="{B72D4A13-AB59-F1A5-428D-233A6E93E10D}"/>
              </a:ext>
            </a:extLst>
          </p:cNvPr>
          <p:cNvSpPr txBox="1">
            <a:spLocks/>
          </p:cNvSpPr>
          <p:nvPr/>
        </p:nvSpPr>
        <p:spPr>
          <a:xfrm>
            <a:off x="1325478" y="2280403"/>
            <a:ext cx="9541043"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dirty="0">
                <a:solidFill>
                  <a:schemeClr val="tx1"/>
                </a:solidFill>
                <a:latin typeface="Be Vietnam Pro" pitchFamily="2" charset="0"/>
              </a:rPr>
              <a:t>In today’s military, digital technology is more important than ever</a:t>
            </a:r>
          </a:p>
          <a:p>
            <a:pPr algn="l"/>
            <a:endParaRPr lang="en-GB" sz="2400" dirty="0">
              <a:solidFill>
                <a:schemeClr val="tx1"/>
              </a:solidFill>
              <a:latin typeface="Be Vietnam Pro" pitchFamily="2" charset="0"/>
            </a:endParaRPr>
          </a:p>
          <a:p>
            <a:pPr algn="l"/>
            <a:r>
              <a:rPr lang="en-GB" sz="2400" dirty="0">
                <a:solidFill>
                  <a:schemeClr val="tx1"/>
                </a:solidFill>
                <a:latin typeface="Be Vietnam Pro" pitchFamily="2" charset="0"/>
              </a:rPr>
              <a:t>Advances in digital technology allow for more advanced intelligence and weaponry</a:t>
            </a:r>
          </a:p>
          <a:p>
            <a:pPr algn="l"/>
            <a:endParaRPr lang="en-GB" sz="2400" dirty="0">
              <a:solidFill>
                <a:schemeClr val="tx1"/>
              </a:solidFill>
              <a:latin typeface="Be Vietnam Pro" pitchFamily="2" charset="0"/>
            </a:endParaRPr>
          </a:p>
          <a:p>
            <a:pPr algn="l"/>
            <a:r>
              <a:rPr lang="en-GB" sz="2400" dirty="0">
                <a:solidFill>
                  <a:schemeClr val="tx1"/>
                </a:solidFill>
                <a:latin typeface="Be Vietnam Pro" pitchFamily="2" charset="0"/>
              </a:rPr>
              <a:t>With greater use of digital technology comes the risk of digital and cyber attack.</a:t>
            </a:r>
          </a:p>
          <a:p>
            <a:pPr algn="l"/>
            <a:endParaRPr lang="en-GB" sz="1000" dirty="0">
              <a:solidFill>
                <a:schemeClr val="tx1"/>
              </a:solidFill>
              <a:latin typeface="Be Vietnam Pro" pitchFamily="2" charset="0"/>
            </a:endParaRP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99744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7D9BB-CD77-A04B-4C31-435A1380EE61}"/>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56A0B31F-5C8E-43F1-AE78-39268D5E61A7}"/>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33EFF196-76A3-B4E2-94C7-2C127532F1B4}"/>
              </a:ext>
            </a:extLst>
          </p:cNvPr>
          <p:cNvSpPr>
            <a:spLocks noGrp="1"/>
          </p:cNvSpPr>
          <p:nvPr>
            <p:ph type="title"/>
          </p:nvPr>
        </p:nvSpPr>
        <p:spPr/>
        <p:txBody>
          <a:bodyPr/>
          <a:lstStyle/>
          <a:p>
            <a:r>
              <a:rPr lang="en-GB" dirty="0">
                <a:latin typeface="Be Vietnam Pro Medium" pitchFamily="2" charset="77"/>
              </a:rPr>
              <a:t>Stand your ground!</a:t>
            </a:r>
            <a:endParaRPr lang="en-US" dirty="0">
              <a:latin typeface="Be Vietnam Pro Medium" pitchFamily="2" charset="77"/>
            </a:endParaRPr>
          </a:p>
        </p:txBody>
      </p:sp>
      <p:sp>
        <p:nvSpPr>
          <p:cNvPr id="4" name="Arrow: Left 3">
            <a:extLst>
              <a:ext uri="{FF2B5EF4-FFF2-40B4-BE49-F238E27FC236}">
                <a16:creationId xmlns:a16="http://schemas.microsoft.com/office/drawing/2014/main" id="{592BA095-44E4-3C17-9716-8C5C14C46BA6}"/>
              </a:ext>
            </a:extLst>
          </p:cNvPr>
          <p:cNvSpPr>
            <a:spLocks noChangeAspect="1"/>
          </p:cNvSpPr>
          <p:nvPr/>
        </p:nvSpPr>
        <p:spPr>
          <a:xfrm>
            <a:off x="721895" y="4701342"/>
            <a:ext cx="2104215" cy="1042276"/>
          </a:xfrm>
          <a:prstGeom prst="leftArrow">
            <a:avLst/>
          </a:prstGeom>
          <a:solidFill>
            <a:schemeClr val="accent3">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C4060D88-4EEE-1327-C0AB-37BDD768D2D0}"/>
              </a:ext>
            </a:extLst>
          </p:cNvPr>
          <p:cNvSpPr>
            <a:spLocks noChangeAspect="1"/>
          </p:cNvSpPr>
          <p:nvPr/>
        </p:nvSpPr>
        <p:spPr>
          <a:xfrm>
            <a:off x="9365890" y="4701342"/>
            <a:ext cx="2104214" cy="10422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06C08BD-5442-2F34-014F-F76C611613EA}"/>
              </a:ext>
            </a:extLst>
          </p:cNvPr>
          <p:cNvSpPr txBox="1"/>
          <p:nvPr/>
        </p:nvSpPr>
        <p:spPr>
          <a:xfrm>
            <a:off x="1720515" y="5037814"/>
            <a:ext cx="871267" cy="369332"/>
          </a:xfrm>
          <a:prstGeom prst="rect">
            <a:avLst/>
          </a:prstGeom>
          <a:noFill/>
        </p:spPr>
        <p:txBody>
          <a:bodyPr wrap="square" rtlCol="0">
            <a:spAutoFit/>
          </a:bodyPr>
          <a:lstStyle/>
          <a:p>
            <a:r>
              <a:rPr lang="en-GB" b="1" dirty="0">
                <a:latin typeface="Be Vietnam Pro" pitchFamily="2" charset="0"/>
              </a:rPr>
              <a:t>FOR</a:t>
            </a:r>
          </a:p>
        </p:txBody>
      </p:sp>
      <p:sp>
        <p:nvSpPr>
          <p:cNvPr id="11" name="TextBox 10">
            <a:extLst>
              <a:ext uri="{FF2B5EF4-FFF2-40B4-BE49-F238E27FC236}">
                <a16:creationId xmlns:a16="http://schemas.microsoft.com/office/drawing/2014/main" id="{0C6496F6-A38E-815D-C35B-1AA36C386BFC}"/>
              </a:ext>
            </a:extLst>
          </p:cNvPr>
          <p:cNvSpPr txBox="1"/>
          <p:nvPr/>
        </p:nvSpPr>
        <p:spPr>
          <a:xfrm>
            <a:off x="9512968" y="5046610"/>
            <a:ext cx="1652337" cy="369332"/>
          </a:xfrm>
          <a:prstGeom prst="rect">
            <a:avLst/>
          </a:prstGeom>
          <a:noFill/>
        </p:spPr>
        <p:txBody>
          <a:bodyPr wrap="square" rtlCol="0">
            <a:spAutoFit/>
          </a:bodyPr>
          <a:lstStyle/>
          <a:p>
            <a:r>
              <a:rPr lang="en-GB" b="1" dirty="0">
                <a:latin typeface="Be Vietnam Pro" pitchFamily="2" charset="0"/>
              </a:rPr>
              <a:t>AGAINST</a:t>
            </a:r>
          </a:p>
        </p:txBody>
      </p:sp>
      <p:sp>
        <p:nvSpPr>
          <p:cNvPr id="6" name="Text Placeholder 4">
            <a:extLst>
              <a:ext uri="{FF2B5EF4-FFF2-40B4-BE49-F238E27FC236}">
                <a16:creationId xmlns:a16="http://schemas.microsoft.com/office/drawing/2014/main" id="{E5417335-6767-4CC4-C927-A327527251CB}"/>
              </a:ext>
            </a:extLst>
          </p:cNvPr>
          <p:cNvSpPr txBox="1">
            <a:spLocks/>
          </p:cNvSpPr>
          <p:nvPr/>
        </p:nvSpPr>
        <p:spPr>
          <a:xfrm>
            <a:off x="1542047" y="1559140"/>
            <a:ext cx="9107906"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chemeClr val="tx1"/>
                </a:solidFill>
                <a:latin typeface="Be Vietnam Pro" pitchFamily="2" charset="0"/>
              </a:rPr>
              <a:t>Digital technology is the most important part of the UK’s defence </a:t>
            </a:r>
          </a:p>
          <a:p>
            <a:pPr algn="ctr"/>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89055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7059D-867A-8AB4-E2C3-20B2D8505DF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08A8E6D-B5F3-6747-C944-2B3EEF2D8CF7}"/>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1682B5-0458-99D0-2A79-68F4950D47B5}"/>
              </a:ext>
            </a:extLst>
          </p:cNvPr>
          <p:cNvSpPr>
            <a:spLocks noGrp="1"/>
          </p:cNvSpPr>
          <p:nvPr>
            <p:ph type="ctrTitle"/>
          </p:nvPr>
        </p:nvSpPr>
        <p:spPr/>
        <p:txBody>
          <a:bodyPr/>
          <a:lstStyle/>
          <a:p>
            <a:pPr algn="l"/>
            <a:r>
              <a:rPr lang="en-US" dirty="0">
                <a:solidFill>
                  <a:schemeClr val="bg1"/>
                </a:solidFill>
                <a:latin typeface="Be Vietnam Pro Medium" pitchFamily="2" charset="0"/>
              </a:rPr>
              <a:t>Designed To Win</a:t>
            </a:r>
          </a:p>
        </p:txBody>
      </p:sp>
      <p:sp>
        <p:nvSpPr>
          <p:cNvPr id="3" name="Subtitle 2">
            <a:extLst>
              <a:ext uri="{FF2B5EF4-FFF2-40B4-BE49-F238E27FC236}">
                <a16:creationId xmlns:a16="http://schemas.microsoft.com/office/drawing/2014/main" id="{618CBF96-98FA-F414-52BD-14917500055C}"/>
              </a:ext>
            </a:extLst>
          </p:cNvPr>
          <p:cNvSpPr>
            <a:spLocks noGrp="1"/>
          </p:cNvSpPr>
          <p:nvPr>
            <p:ph type="subTitle" idx="1"/>
          </p:nvPr>
        </p:nvSpPr>
        <p:spPr/>
        <p:txBody>
          <a:bodyPr/>
          <a:lstStyle/>
          <a:p>
            <a:pPr algn="l"/>
            <a:r>
              <a:rPr lang="en-US" dirty="0">
                <a:solidFill>
                  <a:schemeClr val="bg1"/>
                </a:solidFill>
                <a:latin typeface="Be Vietnam Pro" pitchFamily="2" charset="77"/>
              </a:rPr>
              <a:t>The F-35 Lightning II</a:t>
            </a:r>
          </a:p>
        </p:txBody>
      </p:sp>
    </p:spTree>
    <p:extLst>
      <p:ext uri="{BB962C8B-B14F-4D97-AF65-F5344CB8AC3E}">
        <p14:creationId xmlns:p14="http://schemas.microsoft.com/office/powerpoint/2010/main" val="146197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DFA81-7431-35EE-92FC-740BB42948F7}"/>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53127234-92AF-156C-9686-5DEE86EF8B87}"/>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5FD4315F-A19E-40A9-FFB3-974AB40AC8AC}"/>
              </a:ext>
            </a:extLst>
          </p:cNvPr>
          <p:cNvSpPr>
            <a:spLocks noGrp="1"/>
          </p:cNvSpPr>
          <p:nvPr>
            <p:ph type="title"/>
          </p:nvPr>
        </p:nvSpPr>
        <p:spPr/>
        <p:txBody>
          <a:bodyPr/>
          <a:lstStyle/>
          <a:p>
            <a:r>
              <a:rPr lang="en-GB" dirty="0">
                <a:latin typeface="Be Vietnam Pro Medium" pitchFamily="2" charset="77"/>
              </a:rPr>
              <a:t>F-35 Lightning II</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D189E2FF-8020-2784-88BE-257EEE94CA2C}"/>
              </a:ext>
            </a:extLst>
          </p:cNvPr>
          <p:cNvSpPr txBox="1">
            <a:spLocks/>
          </p:cNvSpPr>
          <p:nvPr/>
        </p:nvSpPr>
        <p:spPr>
          <a:xfrm>
            <a:off x="770528" y="1929451"/>
            <a:ext cx="5838446" cy="35940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dirty="0">
                <a:solidFill>
                  <a:schemeClr val="tx1"/>
                </a:solidFill>
                <a:latin typeface="Be Vietnam Pro" pitchFamily="2" charset="0"/>
              </a:rPr>
              <a:t>The RAF has always pushed the boundaries of speed, reach and height to gain an advantage over the enemy. Many new designs have evolved over the last century that have enabled aircraft to travel faster, further, higher and lower.  </a:t>
            </a:r>
          </a:p>
          <a:p>
            <a:pPr algn="l"/>
            <a:r>
              <a:rPr lang="en-GB" sz="1600" dirty="0">
                <a:solidFill>
                  <a:schemeClr val="tx1"/>
                </a:solidFill>
                <a:latin typeface="Be Vietnam Pro" pitchFamily="2" charset="0"/>
              </a:rPr>
              <a:t> </a:t>
            </a:r>
          </a:p>
          <a:p>
            <a:pPr algn="l"/>
            <a:r>
              <a:rPr lang="en-GB" sz="1600" dirty="0">
                <a:solidFill>
                  <a:schemeClr val="tx1"/>
                </a:solidFill>
                <a:latin typeface="Be Vietnam Pro" pitchFamily="2" charset="0"/>
              </a:rPr>
              <a:t>Innovation remains the key to the successful future of the organisation. Most recently the RAF have worked with companies around the world to develop the F-35 Lightning II, the first production aircraft capable of both vertical take-off and landing, and supersonic flight.</a:t>
            </a:r>
          </a:p>
          <a:p>
            <a:pPr algn="l"/>
            <a:r>
              <a:rPr lang="en-GB" sz="1600" dirty="0">
                <a:solidFill>
                  <a:schemeClr val="tx1"/>
                </a:solidFill>
                <a:latin typeface="Be Vietnam Pro" pitchFamily="2" charset="0"/>
              </a:rPr>
              <a:t> </a:t>
            </a:r>
          </a:p>
          <a:p>
            <a:pPr algn="l"/>
            <a:r>
              <a:rPr lang="en-GB" sz="1600" dirty="0">
                <a:solidFill>
                  <a:schemeClr val="tx1"/>
                </a:solidFill>
                <a:latin typeface="Be Vietnam Pro" pitchFamily="2" charset="0"/>
              </a:rPr>
              <a:t>The F-35 is capable of ground attack and air-to-air combat. It is also the first stealth aircraft to enter RAF service as it is able to evade enemy radar.</a:t>
            </a:r>
          </a:p>
          <a:p>
            <a:endParaRPr lang="en-US" dirty="0">
              <a:latin typeface="Roboto" panose="02000000000000000000" pitchFamily="2" charset="0"/>
              <a:ea typeface="Roboto" panose="02000000000000000000" pitchFamily="2" charset="0"/>
            </a:endParaRPr>
          </a:p>
        </p:txBody>
      </p:sp>
      <p:pic>
        <p:nvPicPr>
          <p:cNvPr id="4" name="Picture Placeholder 3" descr="45160020.jpg">
            <a:extLst>
              <a:ext uri="{FF2B5EF4-FFF2-40B4-BE49-F238E27FC236}">
                <a16:creationId xmlns:a16="http://schemas.microsoft.com/office/drawing/2014/main" id="{00A1BD29-3519-D271-0180-E2BC6DE95F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 r="404"/>
          <a:stretch>
            <a:fillRect/>
          </a:stretch>
        </p:blipFill>
        <p:spPr>
          <a:xfrm>
            <a:off x="7591358" y="1265719"/>
            <a:ext cx="3618257" cy="2460738"/>
          </a:xfrm>
          <a:prstGeom prst="rect">
            <a:avLst/>
          </a:prstGeom>
        </p:spPr>
      </p:pic>
      <p:pic>
        <p:nvPicPr>
          <p:cNvPr id="8" name="Picture Placeholder 6" descr="177A3189.jpg">
            <a:extLst>
              <a:ext uri="{FF2B5EF4-FFF2-40B4-BE49-F238E27FC236}">
                <a16:creationId xmlns:a16="http://schemas.microsoft.com/office/drawing/2014/main" id="{CF74C22B-D751-C87C-FD9F-4822F3A1965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591358" y="3978811"/>
            <a:ext cx="2999740" cy="1851283"/>
          </a:xfrm>
          <a:prstGeom prst="rect">
            <a:avLst/>
          </a:prstGeom>
        </p:spPr>
      </p:pic>
      <p:sp>
        <p:nvSpPr>
          <p:cNvPr id="7" name="TextBox 6">
            <a:extLst>
              <a:ext uri="{FF2B5EF4-FFF2-40B4-BE49-F238E27FC236}">
                <a16:creationId xmlns:a16="http://schemas.microsoft.com/office/drawing/2014/main" id="{5982C69C-217E-5E3D-F451-2966EDCCB37F}"/>
              </a:ext>
            </a:extLst>
          </p:cNvPr>
          <p:cNvSpPr txBox="1"/>
          <p:nvPr/>
        </p:nvSpPr>
        <p:spPr>
          <a:xfrm>
            <a:off x="7510890" y="3717201"/>
            <a:ext cx="6160416" cy="261610"/>
          </a:xfrm>
          <a:prstGeom prst="rect">
            <a:avLst/>
          </a:prstGeom>
          <a:noFill/>
        </p:spPr>
        <p:txBody>
          <a:bodyPr wrap="square">
            <a:spAutoFit/>
          </a:bodyPr>
          <a:lstStyle/>
          <a:p>
            <a:r>
              <a:rPr lang="en-GB" sz="1100" b="0" i="0" dirty="0">
                <a:effectLst/>
                <a:latin typeface="Be Vietnam Pro" pitchFamily="2" charset="0"/>
              </a:rPr>
              <a:t>© Crown copyright</a:t>
            </a:r>
            <a:endParaRPr lang="en-GB" sz="1100" dirty="0">
              <a:latin typeface="Be Vietnam Pro" pitchFamily="2" charset="0"/>
            </a:endParaRPr>
          </a:p>
        </p:txBody>
      </p:sp>
    </p:spTree>
    <p:extLst>
      <p:ext uri="{BB962C8B-B14F-4D97-AF65-F5344CB8AC3E}">
        <p14:creationId xmlns:p14="http://schemas.microsoft.com/office/powerpoint/2010/main" val="2937380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DD46EC21-F6FA-74B8-157B-6B32E34A0269}"/>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030979D4-FF54-4C91-B5EC-4364CF4D8509}"/>
              </a:ext>
            </a:extLst>
          </p:cNvPr>
          <p:cNvSpPr>
            <a:spLocks noGrp="1"/>
          </p:cNvSpPr>
          <p:nvPr>
            <p:ph type="title"/>
          </p:nvPr>
        </p:nvSpPr>
        <p:spPr/>
        <p:txBody>
          <a:bodyPr/>
          <a:lstStyle/>
          <a:p>
            <a:r>
              <a:rPr lang="en-GB" dirty="0">
                <a:latin typeface="Be Vietnam Pro Medium" pitchFamily="2" charset="77"/>
              </a:rPr>
              <a:t>Information for Teachers</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7F0825C2-9AF5-028B-C1CC-64BA70B432A1}"/>
              </a:ext>
            </a:extLst>
          </p:cNvPr>
          <p:cNvSpPr txBox="1">
            <a:spLocks/>
          </p:cNvSpPr>
          <p:nvPr/>
        </p:nvSpPr>
        <p:spPr>
          <a:xfrm>
            <a:off x="1592178" y="2264361"/>
            <a:ext cx="4810125"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chemeClr val="tx1"/>
                </a:solidFill>
                <a:latin typeface="Be Vietnam Pro" pitchFamily="2" charset="0"/>
              </a:rPr>
              <a:t>This resource is a taste of some of the issues explored within the ‘RAF: First to the Future’ exhibition at the RAF Museum, London.</a:t>
            </a:r>
          </a:p>
          <a:p>
            <a:pPr algn="l"/>
            <a:endParaRPr lang="en-GB" sz="1000" dirty="0">
              <a:solidFill>
                <a:schemeClr val="tx1"/>
              </a:solidFill>
              <a:latin typeface="Be Vietnam Pro" pitchFamily="2" charset="0"/>
            </a:endParaRPr>
          </a:p>
          <a:p>
            <a:pPr algn="l"/>
            <a:r>
              <a:rPr lang="en-GB" sz="1400" dirty="0">
                <a:solidFill>
                  <a:schemeClr val="tx1"/>
                </a:solidFill>
                <a:latin typeface="Be Vietnam Pro" pitchFamily="2" charset="0"/>
              </a:rPr>
              <a:t>It focuses on discussion and debating skills and is for use across Key Stages 3, 4 and 5.</a:t>
            </a:r>
          </a:p>
          <a:p>
            <a:pPr algn="l"/>
            <a:endParaRPr lang="en-GB" sz="1000" dirty="0">
              <a:solidFill>
                <a:schemeClr val="tx1"/>
              </a:solidFill>
              <a:latin typeface="Be Vietnam Pro" pitchFamily="2" charset="0"/>
            </a:endParaRPr>
          </a:p>
          <a:p>
            <a:pPr algn="l"/>
            <a:r>
              <a:rPr lang="en-GB" sz="1400" dirty="0">
                <a:solidFill>
                  <a:schemeClr val="tx1"/>
                </a:solidFill>
                <a:latin typeface="Be Vietnam Pro" pitchFamily="2" charset="0"/>
              </a:rPr>
              <a:t>Curriculum links can be found within the following subjects: Citizenship, Computing, Design &amp; Technology, English, History, Politics &amp; Government, PSHE and Science. </a:t>
            </a:r>
          </a:p>
          <a:p>
            <a:pPr algn="l"/>
            <a:endParaRPr lang="en-GB" sz="1000" dirty="0">
              <a:solidFill>
                <a:schemeClr val="tx1"/>
              </a:solidFill>
              <a:latin typeface="Be Vietnam Pro" pitchFamily="2" charset="0"/>
            </a:endParaRPr>
          </a:p>
          <a:p>
            <a:pPr algn="l"/>
            <a:r>
              <a:rPr lang="en-GB" sz="1400" dirty="0">
                <a:solidFill>
                  <a:schemeClr val="tx1"/>
                </a:solidFill>
                <a:latin typeface="Be Vietnam Pro" pitchFamily="2" charset="0"/>
              </a:rPr>
              <a:t>The content can also be used within assemblies, to facilitate careers-focused discussion or as stimulus for extra-curricular </a:t>
            </a:r>
          </a:p>
          <a:p>
            <a:pPr algn="l"/>
            <a:r>
              <a:rPr lang="en-GB" sz="1400" dirty="0">
                <a:solidFill>
                  <a:schemeClr val="tx1"/>
                </a:solidFill>
                <a:latin typeface="Be Vietnam Pro" pitchFamily="2" charset="0"/>
              </a:rPr>
              <a:t>debate clubs.</a:t>
            </a:r>
          </a:p>
          <a:p>
            <a:pPr algn="l"/>
            <a:endParaRPr lang="en-GB" sz="1000" dirty="0">
              <a:solidFill>
                <a:schemeClr val="tx1"/>
              </a:solidFill>
              <a:latin typeface="Be Vietnam Pro" pitchFamily="2" charset="0"/>
            </a:endParaRPr>
          </a:p>
          <a:p>
            <a:pPr algn="l"/>
            <a:r>
              <a:rPr lang="en-GB" sz="1400" b="1" dirty="0">
                <a:solidFill>
                  <a:schemeClr val="tx1"/>
                </a:solidFill>
                <a:latin typeface="Be Vietnam Pro" pitchFamily="2" charset="0"/>
              </a:rPr>
              <a:t>Please read the Supporting Teacher Information which accompanies these slides. Additional information can also be found in the notes section of some of these slides.</a:t>
            </a:r>
          </a:p>
          <a:p>
            <a:endParaRPr lang="en-US" dirty="0">
              <a:latin typeface="Roboto" panose="02000000000000000000" pitchFamily="2" charset="0"/>
              <a:ea typeface="Roboto" panose="02000000000000000000" pitchFamily="2" charset="0"/>
            </a:endParaRPr>
          </a:p>
        </p:txBody>
      </p:sp>
      <p:pic>
        <p:nvPicPr>
          <p:cNvPr id="6" name="Picture Placeholder 5" descr="142RAF-Web-Sized.jpg">
            <a:extLst>
              <a:ext uri="{FF2B5EF4-FFF2-40B4-BE49-F238E27FC236}">
                <a16:creationId xmlns:a16="http://schemas.microsoft.com/office/drawing/2014/main" id="{B5BD3CE0-8939-B1A2-667C-D5873080F3E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866768" y="1690688"/>
            <a:ext cx="3913526" cy="2035770"/>
          </a:xfrm>
          <a:prstGeom prst="rect">
            <a:avLst/>
          </a:prstGeom>
        </p:spPr>
      </p:pic>
      <p:pic>
        <p:nvPicPr>
          <p:cNvPr id="7" name="Picture Placeholder 8" descr="177A3188.jpg">
            <a:extLst>
              <a:ext uri="{FF2B5EF4-FFF2-40B4-BE49-F238E27FC236}">
                <a16:creationId xmlns:a16="http://schemas.microsoft.com/office/drawing/2014/main" id="{056C369D-A79C-D8A4-2284-55DC3487E14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379502" y="3901236"/>
            <a:ext cx="2888059" cy="1782359"/>
          </a:xfrm>
          <a:prstGeom prst="rect">
            <a:avLst/>
          </a:prstGeom>
        </p:spPr>
      </p:pic>
    </p:spTree>
    <p:extLst>
      <p:ext uri="{BB962C8B-B14F-4D97-AF65-F5344CB8AC3E}">
        <p14:creationId xmlns:p14="http://schemas.microsoft.com/office/powerpoint/2010/main" val="176917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CC7BB-29C3-094D-9173-82EBA4D00D06}"/>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FE815842-1AB9-80C4-6971-55C05C375CE1}"/>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D8F37FF5-7B93-7996-55F8-27BDCF8A0D71}"/>
              </a:ext>
            </a:extLst>
          </p:cNvPr>
          <p:cNvSpPr>
            <a:spLocks noGrp="1"/>
          </p:cNvSpPr>
          <p:nvPr>
            <p:ph type="title"/>
          </p:nvPr>
        </p:nvSpPr>
        <p:spPr/>
        <p:txBody>
          <a:bodyPr/>
          <a:lstStyle/>
          <a:p>
            <a:r>
              <a:rPr lang="en-GB" dirty="0">
                <a:latin typeface="Be Vietnam Pro Medium" pitchFamily="2" charset="77"/>
              </a:rPr>
              <a:t>F-35 Lightning II</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BA265B0E-0968-AEE1-C067-36703A01A3B0}"/>
              </a:ext>
            </a:extLst>
          </p:cNvPr>
          <p:cNvSpPr txBox="1">
            <a:spLocks/>
          </p:cNvSpPr>
          <p:nvPr/>
        </p:nvSpPr>
        <p:spPr>
          <a:xfrm>
            <a:off x="838200" y="2089582"/>
            <a:ext cx="5564103"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800" b="0" i="0" u="none" strike="noStrike" kern="1200" cap="none" spc="0" normalizeH="0" baseline="0" noProof="0" dirty="0">
                <a:ln>
                  <a:noFill/>
                </a:ln>
                <a:solidFill>
                  <a:prstClr val="black"/>
                </a:solidFill>
                <a:effectLst/>
                <a:uLnTx/>
                <a:uFillTx/>
                <a:latin typeface="Be Vietnam Pro" pitchFamily="2" charset="0"/>
                <a:cs typeface="Arial"/>
                <a:hlinkClick r:id="rId4"/>
              </a:rPr>
              <a:t>Game-changing technology</a:t>
            </a:r>
            <a:endParaRPr kumimoji="0" lang="en-GB" sz="2800" b="0" i="0" u="none" strike="noStrike" kern="1200" cap="none" spc="0" normalizeH="0" baseline="0" noProof="0" dirty="0">
              <a:ln>
                <a:noFill/>
              </a:ln>
              <a:solidFill>
                <a:prstClr val="black"/>
              </a:solidFill>
              <a:effectLst/>
              <a:uLnTx/>
              <a:uFillTx/>
              <a:latin typeface="Be Vietnam Pro" pitchFamily="2" charset="0"/>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prstClr val="black"/>
                </a:solidFill>
                <a:effectLst/>
                <a:uLnTx/>
                <a:uFillTx/>
                <a:latin typeface="Be Vietnam Pro" pitchFamily="2" charset="0"/>
                <a:cs typeface="Arial"/>
              </a:rPr>
              <a:t>(01.00 video duration)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800" b="0" i="0" u="none" strike="noStrike" kern="1200" cap="none" spc="0" normalizeH="0" baseline="0" noProof="0" dirty="0">
              <a:ln>
                <a:noFill/>
              </a:ln>
              <a:solidFill>
                <a:prstClr val="black"/>
              </a:solidFill>
              <a:effectLst/>
              <a:uLnTx/>
              <a:uFillTx/>
              <a:latin typeface="Be Vietnam Pro" pitchFamily="2" charset="0"/>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800" b="0" i="0" u="none" strike="noStrike" kern="1200" cap="none" spc="0" normalizeH="0" baseline="0" noProof="0" dirty="0">
                <a:ln>
                  <a:noFill/>
                </a:ln>
                <a:solidFill>
                  <a:prstClr val="black"/>
                </a:solidFill>
                <a:effectLst/>
                <a:uLnTx/>
                <a:uFillTx/>
                <a:latin typeface="Be Vietnam Pro" pitchFamily="2" charset="0"/>
                <a:cs typeface="Arial"/>
                <a:hlinkClick r:id="rId5"/>
              </a:rPr>
              <a:t>Brand new capabilities</a:t>
            </a:r>
            <a:endParaRPr kumimoji="0" lang="en-GB" sz="2800" b="0" i="0" u="none" strike="noStrike" kern="1200" cap="none" spc="0" normalizeH="0" baseline="0" noProof="0" dirty="0">
              <a:ln>
                <a:noFill/>
              </a:ln>
              <a:solidFill>
                <a:prstClr val="black"/>
              </a:solidFill>
              <a:effectLst/>
              <a:uLnTx/>
              <a:uFillTx/>
              <a:latin typeface="Be Vietnam Pro" pitchFamily="2" charset="0"/>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prstClr val="black"/>
                </a:solidFill>
                <a:effectLst/>
                <a:uLnTx/>
                <a:uFillTx/>
                <a:latin typeface="Be Vietnam Pro" pitchFamily="2" charset="0"/>
                <a:cs typeface="Arial"/>
              </a:rPr>
              <a:t>(01:51 video duration)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2400" b="0" i="0" u="none" strike="noStrike" kern="1200" cap="none" spc="0" normalizeH="0" baseline="0" noProof="0" dirty="0">
              <a:ln>
                <a:noFill/>
              </a:ln>
              <a:solidFill>
                <a:prstClr val="black"/>
              </a:solidFill>
              <a:effectLst/>
              <a:uLnTx/>
              <a:uFillTx/>
              <a:latin typeface="Be Vietnam Pro" pitchFamily="2" charset="0"/>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800" b="0" i="0" u="none" strike="noStrike" kern="1200" cap="none" spc="0" normalizeH="0" baseline="0" noProof="0" dirty="0">
                <a:ln>
                  <a:noFill/>
                </a:ln>
                <a:solidFill>
                  <a:prstClr val="black"/>
                </a:solidFill>
                <a:effectLst/>
                <a:uLnTx/>
                <a:uFillTx/>
                <a:latin typeface="Be Vietnam Pro" pitchFamily="2" charset="0"/>
                <a:cs typeface="Arial"/>
                <a:hlinkClick r:id="rId6"/>
              </a:rPr>
              <a:t>The cutting-edge helmet</a:t>
            </a:r>
            <a:endParaRPr kumimoji="0" lang="en-GB" sz="2800" b="0" i="0" u="none" strike="noStrike" kern="1200" cap="none" spc="0" normalizeH="0" baseline="0" noProof="0" dirty="0">
              <a:ln>
                <a:noFill/>
              </a:ln>
              <a:solidFill>
                <a:prstClr val="black"/>
              </a:solidFill>
              <a:effectLst/>
              <a:uLnTx/>
              <a:uFillTx/>
              <a:latin typeface="Be Vietnam Pro" pitchFamily="2" charset="0"/>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prstClr val="black"/>
                </a:solidFill>
                <a:effectLst/>
                <a:uLnTx/>
                <a:uFillTx/>
                <a:latin typeface="Be Vietnam Pro" pitchFamily="2" charset="0"/>
                <a:cs typeface="Arial"/>
              </a:rPr>
              <a:t>(00:33 video duration)</a:t>
            </a:r>
          </a:p>
          <a:p>
            <a:endParaRPr lang="en-US" dirty="0">
              <a:latin typeface="Roboto" panose="02000000000000000000" pitchFamily="2" charset="0"/>
              <a:ea typeface="Roboto" panose="02000000000000000000" pitchFamily="2" charset="0"/>
            </a:endParaRPr>
          </a:p>
        </p:txBody>
      </p:sp>
      <p:pic>
        <p:nvPicPr>
          <p:cNvPr id="9" name="Picture Placeholder 3" descr="45160020.jpg">
            <a:extLst>
              <a:ext uri="{FF2B5EF4-FFF2-40B4-BE49-F238E27FC236}">
                <a16:creationId xmlns:a16="http://schemas.microsoft.com/office/drawing/2014/main" id="{05EB55A8-D8B0-3C7B-E624-4FF61C485D3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4" r="404"/>
          <a:stretch>
            <a:fillRect/>
          </a:stretch>
        </p:blipFill>
        <p:spPr>
          <a:xfrm>
            <a:off x="7359142" y="1265719"/>
            <a:ext cx="3618257" cy="2460738"/>
          </a:xfrm>
          <a:prstGeom prst="rect">
            <a:avLst/>
          </a:prstGeom>
        </p:spPr>
      </p:pic>
      <p:pic>
        <p:nvPicPr>
          <p:cNvPr id="10" name="Picture Placeholder 6" descr="177A3189.jpg">
            <a:extLst>
              <a:ext uri="{FF2B5EF4-FFF2-40B4-BE49-F238E27FC236}">
                <a16:creationId xmlns:a16="http://schemas.microsoft.com/office/drawing/2014/main" id="{D6CA5257-0522-D3D4-D982-8E118C288FA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370538" y="3978811"/>
            <a:ext cx="2999740" cy="1851283"/>
          </a:xfrm>
          <a:prstGeom prst="rect">
            <a:avLst/>
          </a:prstGeom>
        </p:spPr>
      </p:pic>
      <p:sp>
        <p:nvSpPr>
          <p:cNvPr id="4" name="TextBox 3">
            <a:extLst>
              <a:ext uri="{FF2B5EF4-FFF2-40B4-BE49-F238E27FC236}">
                <a16:creationId xmlns:a16="http://schemas.microsoft.com/office/drawing/2014/main" id="{F2E5BCF1-F4B4-3806-24D0-F79A204B0E1D}"/>
              </a:ext>
            </a:extLst>
          </p:cNvPr>
          <p:cNvSpPr txBox="1"/>
          <p:nvPr/>
        </p:nvSpPr>
        <p:spPr>
          <a:xfrm>
            <a:off x="7290070" y="3703675"/>
            <a:ext cx="6160416" cy="261610"/>
          </a:xfrm>
          <a:prstGeom prst="rect">
            <a:avLst/>
          </a:prstGeom>
          <a:noFill/>
        </p:spPr>
        <p:txBody>
          <a:bodyPr wrap="square">
            <a:spAutoFit/>
          </a:bodyPr>
          <a:lstStyle/>
          <a:p>
            <a:r>
              <a:rPr lang="en-GB" sz="1100" b="0" i="0" dirty="0">
                <a:effectLst/>
                <a:latin typeface="Be Vietnam Pro" pitchFamily="2" charset="0"/>
              </a:rPr>
              <a:t>© Crown copyright</a:t>
            </a:r>
            <a:endParaRPr lang="en-GB" sz="1100" dirty="0">
              <a:latin typeface="Be Vietnam Pro" pitchFamily="2" charset="0"/>
            </a:endParaRPr>
          </a:p>
        </p:txBody>
      </p:sp>
    </p:spTree>
    <p:extLst>
      <p:ext uri="{BB962C8B-B14F-4D97-AF65-F5344CB8AC3E}">
        <p14:creationId xmlns:p14="http://schemas.microsoft.com/office/powerpoint/2010/main" val="3019955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7EFFD-9907-58E0-5441-B64670EB5E7E}"/>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5BFF17ED-2301-C29C-256C-B7217BDFC89B}"/>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CD2A4DFE-755A-E0C8-2EAC-2FBE20E54BB6}"/>
              </a:ext>
            </a:extLst>
          </p:cNvPr>
          <p:cNvSpPr>
            <a:spLocks noGrp="1"/>
          </p:cNvSpPr>
          <p:nvPr>
            <p:ph type="title"/>
          </p:nvPr>
        </p:nvSpPr>
        <p:spPr/>
        <p:txBody>
          <a:bodyPr/>
          <a:lstStyle/>
          <a:p>
            <a:r>
              <a:rPr lang="en-GB" dirty="0">
                <a:latin typeface="Be Vietnam Pro Medium" pitchFamily="2" charset="77"/>
              </a:rPr>
              <a:t>Development of F-35</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90EA843C-697B-CC1F-F2F3-F9863A260366}"/>
              </a:ext>
            </a:extLst>
          </p:cNvPr>
          <p:cNvSpPr txBox="1">
            <a:spLocks/>
          </p:cNvSpPr>
          <p:nvPr/>
        </p:nvSpPr>
        <p:spPr>
          <a:xfrm>
            <a:off x="5887454" y="1690688"/>
            <a:ext cx="5743073" cy="4601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a:solidFill>
                  <a:schemeClr val="tx1"/>
                </a:solidFill>
                <a:latin typeface="Be Vietnam Pro" pitchFamily="2" charset="0"/>
              </a:rPr>
              <a:t>The F-35 was developed with 12 international participants and over 1,500 suppliers. The other participants – including the USA, Italy and the Netherlands – will also acquire F-35 aircraft. Each aircraft costs around £80 million to build and the entire development cost is expected to be well over a trillion pounds. The F-35 is expected to be the UK’s main strike aircraft until at least 2040.</a:t>
            </a:r>
          </a:p>
          <a:p>
            <a:endParaRPr lang="en-US" dirty="0">
              <a:latin typeface="Roboto" panose="02000000000000000000" pitchFamily="2" charset="0"/>
              <a:ea typeface="Roboto" panose="02000000000000000000" pitchFamily="2" charset="0"/>
            </a:endParaRPr>
          </a:p>
        </p:txBody>
      </p:sp>
      <p:pic>
        <p:nvPicPr>
          <p:cNvPr id="4" name="Picture Placeholder 4" descr="177A3084.jpg">
            <a:extLst>
              <a:ext uri="{FF2B5EF4-FFF2-40B4-BE49-F238E27FC236}">
                <a16:creationId xmlns:a16="http://schemas.microsoft.com/office/drawing/2014/main" id="{EE738623-9529-5F22-B448-7720048A80E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87788" y="1690688"/>
            <a:ext cx="4880566" cy="3988217"/>
          </a:xfrm>
          <a:prstGeom prst="rect">
            <a:avLst/>
          </a:prstGeom>
        </p:spPr>
      </p:pic>
    </p:spTree>
    <p:extLst>
      <p:ext uri="{BB962C8B-B14F-4D97-AF65-F5344CB8AC3E}">
        <p14:creationId xmlns:p14="http://schemas.microsoft.com/office/powerpoint/2010/main" val="4187628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15BB1-D1CF-5883-5D92-C5131EF7051B}"/>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D1270214-47E4-0199-CD2B-E771FE1AD6DA}"/>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0055F2DD-FBA3-8F7B-540C-3AADF28D41FC}"/>
              </a:ext>
            </a:extLst>
          </p:cNvPr>
          <p:cNvSpPr>
            <a:spLocks noGrp="1"/>
          </p:cNvSpPr>
          <p:nvPr>
            <p:ph type="title"/>
          </p:nvPr>
        </p:nvSpPr>
        <p:spPr/>
        <p:txBody>
          <a:bodyPr/>
          <a:lstStyle/>
          <a:p>
            <a:r>
              <a:rPr lang="en-GB" dirty="0">
                <a:latin typeface="Be Vietnam Pro Medium" pitchFamily="2" charset="77"/>
              </a:rPr>
              <a:t>Designed to Win: Part 1</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4E5CFF5B-A9AF-3685-8940-8A13E52B4FFD}"/>
              </a:ext>
            </a:extLst>
          </p:cNvPr>
          <p:cNvSpPr txBox="1">
            <a:spLocks/>
          </p:cNvSpPr>
          <p:nvPr/>
        </p:nvSpPr>
        <p:spPr>
          <a:xfrm>
            <a:off x="1592178" y="2264361"/>
            <a:ext cx="8819148"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latin typeface="Be Vietnam Pro" pitchFamily="2" charset="0"/>
              </a:rPr>
              <a:t>On the next slide you will find a list of some of the most ground-breaking elements of the F-35’s design. In pairs or small groups, discuss what each feature could be used for.</a:t>
            </a:r>
          </a:p>
          <a:p>
            <a:pPr algn="l"/>
            <a:endParaRPr lang="en-GB" sz="2800" dirty="0">
              <a:solidFill>
                <a:schemeClr val="tx1"/>
              </a:solidFill>
              <a:latin typeface="Be Vietnam Pro" pitchFamily="2" charset="0"/>
            </a:endParaRPr>
          </a:p>
          <a:p>
            <a:pPr algn="l"/>
            <a:r>
              <a:rPr lang="en-GB" sz="2800" dirty="0">
                <a:solidFill>
                  <a:schemeClr val="tx1"/>
                </a:solidFill>
                <a:latin typeface="Be Vietnam Pro" pitchFamily="2" charset="0"/>
              </a:rPr>
              <a:t>Be ready to explain your choices.</a:t>
            </a: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25279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646C0-C69B-4CAD-04DC-7A1AB701D11A}"/>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07372E2E-81A3-8AB1-CCC2-CB9F414E2F4A}"/>
              </a:ext>
            </a:extLst>
          </p:cNvPr>
          <p:cNvPicPr>
            <a:picLocks noGrp="1" noChangeAspect="1"/>
          </p:cNvPicPr>
          <p:nvPr>
            <p:ph idx="1"/>
          </p:nvPr>
        </p:nvPicPr>
        <p:blipFill>
          <a:blip r:embed="rId3"/>
          <a:stretch>
            <a:fillRect/>
          </a:stretch>
        </p:blipFill>
        <p:spPr>
          <a:xfrm>
            <a:off x="0" y="0"/>
            <a:ext cx="12192000" cy="6858000"/>
          </a:xfrm>
        </p:spPr>
      </p:pic>
      <p:graphicFrame>
        <p:nvGraphicFramePr>
          <p:cNvPr id="9" name="Content Placeholder 3">
            <a:extLst>
              <a:ext uri="{FF2B5EF4-FFF2-40B4-BE49-F238E27FC236}">
                <a16:creationId xmlns:a16="http://schemas.microsoft.com/office/drawing/2014/main" id="{AA0C0EAF-103B-5665-F5AF-E04E883B8DFB}"/>
              </a:ext>
            </a:extLst>
          </p:cNvPr>
          <p:cNvGraphicFramePr>
            <a:graphicFrameLocks/>
          </p:cNvGraphicFramePr>
          <p:nvPr>
            <p:extLst>
              <p:ext uri="{D42A27DB-BD31-4B8C-83A1-F6EECF244321}">
                <p14:modId xmlns:p14="http://schemas.microsoft.com/office/powerpoint/2010/main" val="2068360979"/>
              </p:ext>
            </p:extLst>
          </p:nvPr>
        </p:nvGraphicFramePr>
        <p:xfrm>
          <a:off x="430179" y="540981"/>
          <a:ext cx="11232432" cy="5073756"/>
        </p:xfrm>
        <a:graphic>
          <a:graphicData uri="http://schemas.openxmlformats.org/drawingml/2006/table">
            <a:tbl>
              <a:tblPr firstRow="1" bandRow="1">
                <a:tableStyleId>{5C22544A-7EE6-4342-B048-85BDC9FD1C3A}</a:tableStyleId>
              </a:tblPr>
              <a:tblGrid>
                <a:gridCol w="2808108">
                  <a:extLst>
                    <a:ext uri="{9D8B030D-6E8A-4147-A177-3AD203B41FA5}">
                      <a16:colId xmlns:a16="http://schemas.microsoft.com/office/drawing/2014/main" val="20000"/>
                    </a:ext>
                  </a:extLst>
                </a:gridCol>
                <a:gridCol w="2808108">
                  <a:extLst>
                    <a:ext uri="{9D8B030D-6E8A-4147-A177-3AD203B41FA5}">
                      <a16:colId xmlns:a16="http://schemas.microsoft.com/office/drawing/2014/main" val="20001"/>
                    </a:ext>
                  </a:extLst>
                </a:gridCol>
                <a:gridCol w="2808108">
                  <a:extLst>
                    <a:ext uri="{9D8B030D-6E8A-4147-A177-3AD203B41FA5}">
                      <a16:colId xmlns:a16="http://schemas.microsoft.com/office/drawing/2014/main" val="20002"/>
                    </a:ext>
                  </a:extLst>
                </a:gridCol>
                <a:gridCol w="2808108">
                  <a:extLst>
                    <a:ext uri="{9D8B030D-6E8A-4147-A177-3AD203B41FA5}">
                      <a16:colId xmlns:a16="http://schemas.microsoft.com/office/drawing/2014/main" val="20003"/>
                    </a:ext>
                  </a:extLst>
                </a:gridCol>
              </a:tblGrid>
              <a:tr h="253687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600" b="0" kern="1200" dirty="0">
                        <a:solidFill>
                          <a:srgbClr val="000000"/>
                        </a:solidFill>
                        <a:effectLst/>
                        <a:latin typeface="Be Vietnam Pro" pitchFamily="2"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0" kern="1200" dirty="0">
                          <a:solidFill>
                            <a:srgbClr val="000000"/>
                          </a:solidFill>
                          <a:effectLst/>
                          <a:latin typeface="Be Vietnam Pro" pitchFamily="2" charset="0"/>
                          <a:ea typeface="+mn-ea"/>
                          <a:cs typeface="Arial" panose="020B0604020202020204" pitchFamily="34" charset="0"/>
                        </a:rPr>
                        <a:t>Supersonic flight</a:t>
                      </a:r>
                    </a:p>
                    <a:p>
                      <a:pPr algn="ctr"/>
                      <a:endParaRPr lang="en-US" sz="1600" b="0" dirty="0">
                        <a:solidFill>
                          <a:srgbClr val="000000"/>
                        </a:solidFill>
                        <a:latin typeface="Be Vietnam Pro" pitchFamily="2"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600" b="0" kern="1200" dirty="0">
                        <a:solidFill>
                          <a:srgbClr val="000000"/>
                        </a:solidFill>
                        <a:effectLst/>
                        <a:latin typeface="Be Vietnam Pro" pitchFamily="2"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0" kern="1200" dirty="0">
                          <a:solidFill>
                            <a:srgbClr val="000000"/>
                          </a:solidFill>
                          <a:effectLst/>
                          <a:latin typeface="Be Vietnam Pro" pitchFamily="2" charset="0"/>
                          <a:ea typeface="+mn-ea"/>
                          <a:cs typeface="Arial" panose="020B0604020202020204" pitchFamily="34" charset="0"/>
                        </a:rPr>
                        <a:t>Vertical take off and landing</a:t>
                      </a:r>
                    </a:p>
                    <a:p>
                      <a:pPr algn="ctr"/>
                      <a:endParaRPr lang="en-US" sz="1600" b="0" dirty="0">
                        <a:solidFill>
                          <a:srgbClr val="000000"/>
                        </a:solidFill>
                        <a:latin typeface="Be Vietnam Pro" pitchFamily="2"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600" b="0" kern="1200" dirty="0">
                        <a:solidFill>
                          <a:srgbClr val="000000"/>
                        </a:solidFill>
                        <a:effectLst/>
                        <a:latin typeface="Be Vietnam Pro" pitchFamily="2"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0" kern="1200" dirty="0">
                          <a:solidFill>
                            <a:srgbClr val="000000"/>
                          </a:solidFill>
                          <a:effectLst/>
                          <a:latin typeface="Be Vietnam Pro" pitchFamily="2" charset="0"/>
                          <a:ea typeface="+mn-ea"/>
                          <a:cs typeface="Arial" panose="020B0604020202020204" pitchFamily="34" charset="0"/>
                        </a:rPr>
                        <a:t>Multi-role – designed for ground attack</a:t>
                      </a:r>
                      <a:r>
                        <a:rPr lang="en-GB" sz="1600" b="0" strike="sngStrike" kern="1200" dirty="0">
                          <a:solidFill>
                            <a:srgbClr val="000000"/>
                          </a:solidFill>
                          <a:effectLst/>
                          <a:latin typeface="Be Vietnam Pro" pitchFamily="2" charset="0"/>
                          <a:ea typeface="+mn-ea"/>
                          <a:cs typeface="Arial" panose="020B0604020202020204" pitchFamily="34" charset="0"/>
                        </a:rPr>
                        <a:t> </a:t>
                      </a:r>
                      <a:r>
                        <a:rPr lang="en-GB" sz="1600" b="0" kern="1200" dirty="0">
                          <a:solidFill>
                            <a:srgbClr val="000000"/>
                          </a:solidFill>
                          <a:effectLst/>
                          <a:latin typeface="Be Vietnam Pro" pitchFamily="2" charset="0"/>
                          <a:ea typeface="+mn-ea"/>
                          <a:cs typeface="Arial" panose="020B0604020202020204" pitchFamily="34" charset="0"/>
                        </a:rPr>
                        <a:t>and air-to-air combat</a:t>
                      </a:r>
                    </a:p>
                    <a:p>
                      <a:pPr algn="ctr"/>
                      <a:endParaRPr lang="en-US" sz="1600" b="0" dirty="0">
                        <a:solidFill>
                          <a:srgbClr val="000000"/>
                        </a:solidFill>
                        <a:latin typeface="Be Vietnam Pro" pitchFamily="2"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600" b="0" kern="1200" dirty="0">
                        <a:solidFill>
                          <a:srgbClr val="C3092B"/>
                        </a:solidFill>
                        <a:effectLst/>
                        <a:latin typeface="Be Vietnam Pro" pitchFamily="2"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0" kern="1200" dirty="0">
                          <a:solidFill>
                            <a:srgbClr val="000000"/>
                          </a:solidFill>
                          <a:effectLst/>
                          <a:latin typeface="Be Vietnam Pro" pitchFamily="2" charset="0"/>
                          <a:ea typeface="+mn-ea"/>
                          <a:cs typeface="Arial" panose="020B0604020202020204" pitchFamily="34" charset="0"/>
                        </a:rPr>
                        <a:t>Continuous all-direction target detection and attack (it does not need to be physically pointing at its target</a:t>
                      </a:r>
                      <a:r>
                        <a:rPr lang="en-GB" sz="1600" b="0" kern="1200" baseline="0" dirty="0">
                          <a:solidFill>
                            <a:srgbClr val="000000"/>
                          </a:solidFill>
                          <a:effectLst/>
                          <a:latin typeface="Be Vietnam Pro" pitchFamily="2" charset="0"/>
                          <a:ea typeface="+mn-ea"/>
                          <a:cs typeface="Arial" panose="020B0604020202020204" pitchFamily="34" charset="0"/>
                        </a:rPr>
                        <a:t> </a:t>
                      </a:r>
                      <a:r>
                        <a:rPr lang="en-GB" sz="1600" b="0" kern="1200" dirty="0">
                          <a:solidFill>
                            <a:srgbClr val="000000"/>
                          </a:solidFill>
                          <a:effectLst/>
                          <a:latin typeface="Be Vietnam Pro" pitchFamily="2" charset="0"/>
                          <a:ea typeface="+mn-ea"/>
                          <a:cs typeface="Arial" panose="020B0604020202020204" pitchFamily="34" charset="0"/>
                        </a:rPr>
                        <a:t>to be successful)</a:t>
                      </a:r>
                      <a:r>
                        <a:rPr lang="en-GB" sz="1600" b="0" dirty="0">
                          <a:solidFill>
                            <a:srgbClr val="000000"/>
                          </a:solidFill>
                          <a:effectLst/>
                          <a:latin typeface="Be Vietnam Pro" pitchFamily="2" charset="0"/>
                          <a:cs typeface="Arial" panose="020B0604020202020204" pitchFamily="34" charset="0"/>
                        </a:rPr>
                        <a:t> </a:t>
                      </a:r>
                      <a:endParaRPr lang="en-US" sz="1600" b="0" dirty="0">
                        <a:solidFill>
                          <a:srgbClr val="000000"/>
                        </a:solidFill>
                        <a:latin typeface="Be Vietnam Pro" pitchFamily="2"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600" b="0" kern="1200" dirty="0">
                        <a:solidFill>
                          <a:srgbClr val="000000"/>
                        </a:solidFill>
                        <a:effectLst/>
                        <a:latin typeface="Be Vietnam Pro" pitchFamily="2" charset="0"/>
                        <a:ea typeface="+mn-ea"/>
                        <a:cs typeface="Arial" panose="020B0604020202020204" pitchFamily="34" charset="0"/>
                      </a:endParaRPr>
                    </a:p>
                    <a:p>
                      <a:pPr algn="ctr"/>
                      <a:endParaRPr lang="en-US" sz="1600" b="0" dirty="0">
                        <a:solidFill>
                          <a:srgbClr val="000000"/>
                        </a:solidFill>
                        <a:latin typeface="Be Vietnam Pro" pitchFamily="2"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3687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600" b="0" kern="1200" dirty="0">
                        <a:solidFill>
                          <a:srgbClr val="000000"/>
                        </a:solidFill>
                        <a:effectLst/>
                        <a:latin typeface="Be Vietnam Pro" pitchFamily="2"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0" kern="1200" dirty="0">
                          <a:solidFill>
                            <a:srgbClr val="000000"/>
                          </a:solidFill>
                          <a:effectLst/>
                          <a:latin typeface="Be Vietnam Pro" pitchFamily="2" charset="0"/>
                          <a:ea typeface="+mn-ea"/>
                          <a:cs typeface="Arial" panose="020B0604020202020204" pitchFamily="34" charset="0"/>
                        </a:rPr>
                        <a:t>Stealth technology to make plane less visible to the enemy (it cannot be picked up by radar)</a:t>
                      </a:r>
                    </a:p>
                    <a:p>
                      <a:pPr algn="ctr"/>
                      <a:endParaRPr lang="en-US" sz="1600" b="0" dirty="0">
                        <a:solidFill>
                          <a:srgbClr val="000000"/>
                        </a:solidFill>
                        <a:latin typeface="Be Vietnam Pro" pitchFamily="2"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600" b="0" kern="1200" dirty="0">
                        <a:solidFill>
                          <a:srgbClr val="000000"/>
                        </a:solidFill>
                        <a:effectLst/>
                        <a:latin typeface="Be Vietnam Pro" pitchFamily="2"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0" kern="1200" dirty="0">
                          <a:solidFill>
                            <a:srgbClr val="000000"/>
                          </a:solidFill>
                          <a:effectLst/>
                          <a:latin typeface="Be Vietnam Pro" pitchFamily="2" charset="0"/>
                          <a:ea typeface="+mn-ea"/>
                          <a:cs typeface="Arial" panose="020B0604020202020204" pitchFamily="34" charset="0"/>
                        </a:rPr>
                        <a:t>Helmet linked to sensors on the aircraft allows the pilot to ‘see through the plane’</a:t>
                      </a:r>
                    </a:p>
                    <a:p>
                      <a:pPr algn="ctr"/>
                      <a:endParaRPr lang="en-US" sz="1600" b="0" dirty="0">
                        <a:solidFill>
                          <a:srgbClr val="000000"/>
                        </a:solidFill>
                        <a:latin typeface="Be Vietnam Pro" pitchFamily="2"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GB" sz="1600" b="0" kern="1200" dirty="0">
                          <a:solidFill>
                            <a:srgbClr val="000000"/>
                          </a:solidFill>
                          <a:effectLst/>
                          <a:latin typeface="Be Vietnam Pro" pitchFamily="2"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0" kern="1200" dirty="0">
                          <a:solidFill>
                            <a:srgbClr val="000000"/>
                          </a:solidFill>
                          <a:effectLst/>
                          <a:latin typeface="Be Vietnam Pro" pitchFamily="2" charset="0"/>
                          <a:ea typeface="+mn-ea"/>
                          <a:cs typeface="Arial" panose="020B0604020202020204" pitchFamily="34" charset="0"/>
                        </a:rPr>
                        <a:t>High-speed data networking – collects and shares information immediately with allies on ground, in the air or at sea</a:t>
                      </a:r>
                    </a:p>
                    <a:p>
                      <a:pPr algn="ctr"/>
                      <a:endParaRPr lang="en-US" sz="1600" b="0" dirty="0">
                        <a:solidFill>
                          <a:srgbClr val="000000"/>
                        </a:solidFill>
                        <a:latin typeface="Be Vietnam Pro" pitchFamily="2"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600" b="0" kern="1200" dirty="0">
                        <a:solidFill>
                          <a:srgbClr val="000000"/>
                        </a:solidFill>
                        <a:effectLst/>
                        <a:latin typeface="Be Vietnam Pro" pitchFamily="2"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0" kern="1200" dirty="0">
                          <a:solidFill>
                            <a:srgbClr val="000000"/>
                          </a:solidFill>
                          <a:effectLst/>
                          <a:latin typeface="Be Vietnam Pro" pitchFamily="2" charset="0"/>
                          <a:ea typeface="+mn-ea"/>
                          <a:cs typeface="Arial" panose="020B0604020202020204" pitchFamily="34" charset="0"/>
                        </a:rPr>
                        <a:t>Electronic attack capabilities – can locate and track enemy forces, jam radio frequencies, attack networks and suppress enemy radars</a:t>
                      </a:r>
                    </a:p>
                    <a:p>
                      <a:pPr algn="ctr"/>
                      <a:endParaRPr lang="en-US" sz="1600" b="0" dirty="0">
                        <a:solidFill>
                          <a:srgbClr val="000000"/>
                        </a:solidFill>
                        <a:latin typeface="Be Vietnam Pro" pitchFamily="2"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25620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9E5BE-867A-F6F8-B329-D5C06C383BD9}"/>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6CAF4BD1-E9AC-2D2C-07DA-663F2C9C27C0}"/>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AFF81322-B824-61EC-D260-C74CA8744CF4}"/>
              </a:ext>
            </a:extLst>
          </p:cNvPr>
          <p:cNvSpPr>
            <a:spLocks noGrp="1"/>
          </p:cNvSpPr>
          <p:nvPr>
            <p:ph type="title"/>
          </p:nvPr>
        </p:nvSpPr>
        <p:spPr/>
        <p:txBody>
          <a:bodyPr/>
          <a:lstStyle/>
          <a:p>
            <a:r>
              <a:rPr lang="en-GB" dirty="0">
                <a:latin typeface="Be Vietnam Pro Medium" pitchFamily="2" charset="77"/>
              </a:rPr>
              <a:t>Designed to Win: Part 2</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127773FC-8796-F730-A31C-7DE79975D711}"/>
              </a:ext>
            </a:extLst>
          </p:cNvPr>
          <p:cNvSpPr txBox="1">
            <a:spLocks/>
          </p:cNvSpPr>
          <p:nvPr/>
        </p:nvSpPr>
        <p:spPr>
          <a:xfrm>
            <a:off x="1592178" y="2264361"/>
            <a:ext cx="8819148"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latin typeface="Be Vietnam Pro" pitchFamily="2" charset="0"/>
              </a:rPr>
              <a:t>Now you have thought about each of these features it is time to decide what you think would be most important.</a:t>
            </a:r>
          </a:p>
          <a:p>
            <a:pPr algn="l"/>
            <a:endParaRPr lang="en-GB" sz="2800" dirty="0">
              <a:solidFill>
                <a:schemeClr val="tx1"/>
              </a:solidFill>
              <a:latin typeface="Be Vietnam Pro" pitchFamily="2" charset="0"/>
            </a:endParaRPr>
          </a:p>
          <a:p>
            <a:pPr algn="l"/>
            <a:r>
              <a:rPr lang="en-GB" sz="2800" dirty="0">
                <a:solidFill>
                  <a:schemeClr val="tx1"/>
                </a:solidFill>
                <a:latin typeface="Be Vietnam Pro" pitchFamily="2" charset="0"/>
              </a:rPr>
              <a:t>Rank each of the features from most to least important.</a:t>
            </a:r>
          </a:p>
          <a:p>
            <a:pPr algn="l"/>
            <a:endParaRPr lang="en-GB" sz="2800" dirty="0">
              <a:solidFill>
                <a:schemeClr val="tx1"/>
              </a:solidFill>
              <a:latin typeface="Be Vietnam Pro" pitchFamily="2" charset="0"/>
            </a:endParaRPr>
          </a:p>
          <a:p>
            <a:pPr algn="l"/>
            <a:r>
              <a:rPr lang="en-GB" sz="2800" dirty="0">
                <a:solidFill>
                  <a:schemeClr val="tx1"/>
                </a:solidFill>
                <a:latin typeface="Be Vietnam Pro" pitchFamily="2" charset="0"/>
              </a:rPr>
              <a:t>Be ready to explain your choices.</a:t>
            </a: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51242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672CB-999F-B675-C601-D99BAE5947A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EC0BE25-0A17-6A34-C26C-368F55E1B7C4}"/>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53AF32-A477-4F8B-5463-A3E046AC7642}"/>
              </a:ext>
            </a:extLst>
          </p:cNvPr>
          <p:cNvSpPr>
            <a:spLocks noGrp="1"/>
          </p:cNvSpPr>
          <p:nvPr>
            <p:ph type="ctrTitle"/>
          </p:nvPr>
        </p:nvSpPr>
        <p:spPr/>
        <p:txBody>
          <a:bodyPr/>
          <a:lstStyle/>
          <a:p>
            <a:pPr algn="l"/>
            <a:r>
              <a:rPr lang="en-US" dirty="0">
                <a:solidFill>
                  <a:schemeClr val="bg1"/>
                </a:solidFill>
                <a:latin typeface="Be Vietnam Pro Medium" pitchFamily="2" charset="0"/>
              </a:rPr>
              <a:t>Persuade Me</a:t>
            </a:r>
          </a:p>
        </p:txBody>
      </p:sp>
      <p:sp>
        <p:nvSpPr>
          <p:cNvPr id="3" name="Subtitle 2">
            <a:extLst>
              <a:ext uri="{FF2B5EF4-FFF2-40B4-BE49-F238E27FC236}">
                <a16:creationId xmlns:a16="http://schemas.microsoft.com/office/drawing/2014/main" id="{F5AD27DD-FCD1-F34D-3097-8107BAC2C65C}"/>
              </a:ext>
            </a:extLst>
          </p:cNvPr>
          <p:cNvSpPr>
            <a:spLocks noGrp="1"/>
          </p:cNvSpPr>
          <p:nvPr>
            <p:ph type="subTitle" idx="1"/>
          </p:nvPr>
        </p:nvSpPr>
        <p:spPr/>
        <p:txBody>
          <a:bodyPr/>
          <a:lstStyle/>
          <a:p>
            <a:pPr algn="l"/>
            <a:endParaRPr lang="en-US" dirty="0">
              <a:solidFill>
                <a:schemeClr val="bg1"/>
              </a:solidFill>
              <a:latin typeface="Be Vietnam Pro" pitchFamily="2" charset="77"/>
            </a:endParaRPr>
          </a:p>
        </p:txBody>
      </p:sp>
    </p:spTree>
    <p:extLst>
      <p:ext uri="{BB962C8B-B14F-4D97-AF65-F5344CB8AC3E}">
        <p14:creationId xmlns:p14="http://schemas.microsoft.com/office/powerpoint/2010/main" val="4285858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8D744-CAB2-CA88-44DA-9928446B612F}"/>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9F74AF16-EC42-3BA2-987E-B8324DD0239A}"/>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90A34416-EEE9-DD13-15AF-B36914656670}"/>
              </a:ext>
            </a:extLst>
          </p:cNvPr>
          <p:cNvSpPr>
            <a:spLocks noGrp="1"/>
          </p:cNvSpPr>
          <p:nvPr>
            <p:ph type="title"/>
          </p:nvPr>
        </p:nvSpPr>
        <p:spPr/>
        <p:txBody>
          <a:bodyPr/>
          <a:lstStyle/>
          <a:p>
            <a:r>
              <a:rPr lang="en-GB" dirty="0">
                <a:latin typeface="Be Vietnam Pro Medium" pitchFamily="2" charset="77"/>
              </a:rPr>
              <a:t>Precision Strike</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E9E891B0-5C6C-2BF2-6C40-009FA0F63C7B}"/>
              </a:ext>
            </a:extLst>
          </p:cNvPr>
          <p:cNvSpPr txBox="1">
            <a:spLocks/>
          </p:cNvSpPr>
          <p:nvPr/>
        </p:nvSpPr>
        <p:spPr>
          <a:xfrm>
            <a:off x="5795210" y="2055813"/>
            <a:ext cx="5177590"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000" dirty="0">
                <a:solidFill>
                  <a:schemeClr val="tx1"/>
                </a:solidFill>
                <a:latin typeface="Be Vietnam Pro" pitchFamily="2" charset="0"/>
              </a:rPr>
              <a:t>The F-35 has been designed for precision strike warfare. Precision strike technology uses laser-guided missiles and GPS to incapacitate a specific target at the first attempt. This minimises the risk to civilians.  Precision strike relies on accurate intelligence to select the correct target. </a:t>
            </a:r>
          </a:p>
          <a:p>
            <a:endParaRPr lang="en-US" dirty="0">
              <a:latin typeface="Roboto" panose="02000000000000000000" pitchFamily="2" charset="0"/>
              <a:ea typeface="Roboto" panose="02000000000000000000" pitchFamily="2" charset="0"/>
            </a:endParaRPr>
          </a:p>
        </p:txBody>
      </p:sp>
      <p:pic>
        <p:nvPicPr>
          <p:cNvPr id="4" name="Picture Placeholder 5" descr="138RAF-Web-Sized.jpg">
            <a:extLst>
              <a:ext uri="{FF2B5EF4-FFF2-40B4-BE49-F238E27FC236}">
                <a16:creationId xmlns:a16="http://schemas.microsoft.com/office/drawing/2014/main" id="{52F8A73A-90DF-308F-51CC-075595595C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38200" y="1873250"/>
            <a:ext cx="4453061" cy="3638876"/>
          </a:xfrm>
          <a:prstGeom prst="rect">
            <a:avLst/>
          </a:prstGeom>
        </p:spPr>
      </p:pic>
    </p:spTree>
    <p:extLst>
      <p:ext uri="{BB962C8B-B14F-4D97-AF65-F5344CB8AC3E}">
        <p14:creationId xmlns:p14="http://schemas.microsoft.com/office/powerpoint/2010/main" val="2609197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AAB69-D886-53E6-17F2-A7536DDA06CF}"/>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C9B46AAC-A0D2-5E3A-BF17-7799D78F92F8}"/>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22787728-8EF8-0E37-23A0-134DDF1E962A}"/>
              </a:ext>
            </a:extLst>
          </p:cNvPr>
          <p:cNvSpPr>
            <a:spLocks noGrp="1"/>
          </p:cNvSpPr>
          <p:nvPr>
            <p:ph type="title"/>
          </p:nvPr>
        </p:nvSpPr>
        <p:spPr/>
        <p:txBody>
          <a:bodyPr/>
          <a:lstStyle/>
          <a:p>
            <a:r>
              <a:rPr lang="en-GB" dirty="0">
                <a:latin typeface="Be Vietnam Pro Medium" pitchFamily="2" charset="77"/>
              </a:rPr>
              <a:t>Persuade Me</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6CF8BB7B-1FAC-CCA5-F874-9C91948CC38F}"/>
              </a:ext>
            </a:extLst>
          </p:cNvPr>
          <p:cNvSpPr txBox="1">
            <a:spLocks/>
          </p:cNvSpPr>
          <p:nvPr/>
        </p:nvSpPr>
        <p:spPr>
          <a:xfrm>
            <a:off x="1349541" y="2055813"/>
            <a:ext cx="9492917"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000" dirty="0">
                <a:solidFill>
                  <a:schemeClr val="tx1"/>
                </a:solidFill>
                <a:latin typeface="Be Vietnam Pro" pitchFamily="2" charset="0"/>
              </a:rPr>
              <a:t>On the following slide you will find the profile of a potential target for precision strike using a F-35. </a:t>
            </a:r>
          </a:p>
          <a:p>
            <a:pPr algn="l"/>
            <a:endParaRPr lang="en-GB" sz="2000" dirty="0">
              <a:solidFill>
                <a:schemeClr val="tx1"/>
              </a:solidFill>
              <a:latin typeface="Be Vietnam Pro" pitchFamily="2" charset="0"/>
            </a:endParaRPr>
          </a:p>
          <a:p>
            <a:pPr algn="l"/>
            <a:r>
              <a:rPr lang="en-GB" sz="2000" dirty="0">
                <a:solidFill>
                  <a:schemeClr val="tx1"/>
                </a:solidFill>
                <a:latin typeface="Be Vietnam Pro" pitchFamily="2" charset="0"/>
              </a:rPr>
              <a:t>Get into groups of five. You are a command unit in the RAF. Each unit must come up with an analysis of whether to carry out a strike or not. Consider the ethical and legal issues involved in such a decision. Take into account the pros and cons that would decide the fate of the target. </a:t>
            </a:r>
          </a:p>
          <a:p>
            <a:pPr algn="l"/>
            <a:endParaRPr lang="en-GB" sz="2000" dirty="0">
              <a:solidFill>
                <a:schemeClr val="tx1"/>
              </a:solidFill>
              <a:latin typeface="Be Vietnam Pro" pitchFamily="2" charset="0"/>
            </a:endParaRPr>
          </a:p>
          <a:p>
            <a:pPr algn="l"/>
            <a:r>
              <a:rPr lang="en-GB" sz="2000" dirty="0">
                <a:solidFill>
                  <a:schemeClr val="tx1"/>
                </a:solidFill>
                <a:latin typeface="Be Vietnam Pro" pitchFamily="2" charset="0"/>
              </a:rPr>
              <a:t>At the end we will take a vote to see whether your units would order a strike or not.</a:t>
            </a: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128938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5F0D7-78D6-9379-40E3-2739EFB76DEA}"/>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B2136116-36D2-1179-F54A-47BAF9F8B287}"/>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5CF66786-8CEE-7C97-E561-B6A7ECA45B4B}"/>
              </a:ext>
            </a:extLst>
          </p:cNvPr>
          <p:cNvSpPr>
            <a:spLocks noGrp="1"/>
          </p:cNvSpPr>
          <p:nvPr>
            <p:ph type="title"/>
          </p:nvPr>
        </p:nvSpPr>
        <p:spPr/>
        <p:txBody>
          <a:bodyPr/>
          <a:lstStyle/>
          <a:p>
            <a:r>
              <a:rPr lang="en-GB" dirty="0">
                <a:latin typeface="Be Vietnam Pro Medium" pitchFamily="2" charset="77"/>
              </a:rPr>
              <a:t>Persuade Me - Profile</a:t>
            </a:r>
            <a:endParaRPr lang="en-US" dirty="0">
              <a:latin typeface="Be Vietnam Pro Medium" pitchFamily="2" charset="77"/>
            </a:endParaRPr>
          </a:p>
        </p:txBody>
      </p:sp>
      <p:sp>
        <p:nvSpPr>
          <p:cNvPr id="4" name="Content Placeholder 2">
            <a:extLst>
              <a:ext uri="{FF2B5EF4-FFF2-40B4-BE49-F238E27FC236}">
                <a16:creationId xmlns:a16="http://schemas.microsoft.com/office/drawing/2014/main" id="{30589284-AAC5-3150-8EF6-3F2EE5AF97D8}"/>
              </a:ext>
            </a:extLst>
          </p:cNvPr>
          <p:cNvSpPr txBox="1">
            <a:spLocks/>
          </p:cNvSpPr>
          <p:nvPr/>
        </p:nvSpPr>
        <p:spPr>
          <a:xfrm>
            <a:off x="1082842" y="1690688"/>
            <a:ext cx="10270958" cy="4292958"/>
          </a:xfrm>
          <a:prstGeom prst="rect">
            <a:avLst/>
          </a:prstGeom>
        </p:spPr>
        <p:txBody>
          <a:bodyPr vert="horz" lIns="91440" tIns="45720" rIns="91440" bIns="45720" numCol="2" spcCol="50400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b="1" dirty="0">
                <a:latin typeface="Be Vietnam Pro" pitchFamily="2" charset="0"/>
              </a:rPr>
              <a:t>Name: </a:t>
            </a:r>
            <a:r>
              <a:rPr lang="en-GB" sz="2600" dirty="0">
                <a:latin typeface="Be Vietnam Pro" pitchFamily="2" charset="0"/>
              </a:rPr>
              <a:t>Unknown – Alias ‘The Chief’</a:t>
            </a:r>
          </a:p>
          <a:p>
            <a:pPr marL="0" indent="0">
              <a:lnSpc>
                <a:spcPct val="50000"/>
              </a:lnSpc>
              <a:buFont typeface="Arial" panose="020B0604020202020204" pitchFamily="34" charset="0"/>
              <a:buNone/>
            </a:pPr>
            <a:endParaRPr lang="en-GB" sz="2600" dirty="0">
              <a:latin typeface="Be Vietnam Pro" pitchFamily="2" charset="0"/>
            </a:endParaRPr>
          </a:p>
          <a:p>
            <a:pPr marL="0" indent="0">
              <a:buFont typeface="Arial" panose="020B0604020202020204" pitchFamily="34" charset="0"/>
              <a:buNone/>
            </a:pPr>
            <a:r>
              <a:rPr lang="en-GB" sz="2600" b="1" dirty="0">
                <a:latin typeface="Be Vietnam Pro" pitchFamily="2" charset="0"/>
              </a:rPr>
              <a:t>Age: </a:t>
            </a:r>
            <a:r>
              <a:rPr lang="en-GB" sz="2600" dirty="0">
                <a:latin typeface="Be Vietnam Pro" pitchFamily="2" charset="0"/>
              </a:rPr>
              <a:t>38</a:t>
            </a:r>
          </a:p>
          <a:p>
            <a:pPr marL="0" indent="0">
              <a:lnSpc>
                <a:spcPct val="50000"/>
              </a:lnSpc>
              <a:buFont typeface="Arial" panose="020B0604020202020204" pitchFamily="34" charset="0"/>
              <a:buNone/>
            </a:pPr>
            <a:endParaRPr lang="en-GB" sz="2600" dirty="0">
              <a:latin typeface="Be Vietnam Pro" pitchFamily="2" charset="0"/>
            </a:endParaRPr>
          </a:p>
          <a:p>
            <a:pPr marL="0" indent="0">
              <a:buFont typeface="Arial" panose="020B0604020202020204" pitchFamily="34" charset="0"/>
              <a:buNone/>
            </a:pPr>
            <a:r>
              <a:rPr lang="en-GB" sz="2600" b="1" dirty="0">
                <a:latin typeface="Be Vietnam Pro" pitchFamily="2" charset="0"/>
              </a:rPr>
              <a:t>Nationality: </a:t>
            </a:r>
            <a:r>
              <a:rPr lang="en-GB" sz="2600" dirty="0">
                <a:latin typeface="Be Vietnam Pro" pitchFamily="2" charset="0"/>
              </a:rPr>
              <a:t>Former British National</a:t>
            </a:r>
          </a:p>
          <a:p>
            <a:pPr marL="0" indent="0">
              <a:lnSpc>
                <a:spcPct val="50000"/>
              </a:lnSpc>
              <a:buFont typeface="Arial" panose="020B0604020202020204" pitchFamily="34" charset="0"/>
              <a:buNone/>
            </a:pPr>
            <a:endParaRPr lang="en-GB" sz="2600" b="1" dirty="0">
              <a:latin typeface="Be Vietnam Pro" pitchFamily="2" charset="0"/>
            </a:endParaRPr>
          </a:p>
          <a:p>
            <a:pPr marL="0" indent="0">
              <a:buFont typeface="Arial" panose="020B0604020202020204" pitchFamily="34" charset="0"/>
              <a:buNone/>
            </a:pPr>
            <a:r>
              <a:rPr lang="en-GB" sz="2600" b="1" dirty="0">
                <a:latin typeface="Be Vietnam Pro" pitchFamily="2" charset="0"/>
              </a:rPr>
              <a:t>Profile:</a:t>
            </a:r>
            <a:r>
              <a:rPr lang="en-GB" sz="2600" dirty="0">
                <a:latin typeface="Be Vietnam Pro" pitchFamily="2" charset="0"/>
              </a:rPr>
              <a:t> ‘The Chief’ is suspected of heading up a known international criminal organisation responsible for the kidnap of a British journalist reporting on regional tensions in an active warzone. In exchange for the journalist, the organisation is demanding the release of their second-in-command who is currently serving a sentence in a high security prison in the UK.</a:t>
            </a:r>
          </a:p>
          <a:p>
            <a:pPr marL="0" indent="0">
              <a:buFont typeface="Arial" panose="020B0604020202020204" pitchFamily="34" charset="0"/>
              <a:buNone/>
            </a:pPr>
            <a:endParaRPr lang="en-GB" sz="2600" b="1" dirty="0">
              <a:latin typeface="Be Vietnam Pro" pitchFamily="2" charset="0"/>
            </a:endParaRPr>
          </a:p>
          <a:p>
            <a:pPr marL="0" indent="0">
              <a:buFont typeface="Arial" panose="020B0604020202020204" pitchFamily="34" charset="0"/>
              <a:buNone/>
            </a:pPr>
            <a:endParaRPr lang="en-GB" sz="2600" b="1" dirty="0">
              <a:latin typeface="Be Vietnam Pro" pitchFamily="2" charset="0"/>
            </a:endParaRPr>
          </a:p>
          <a:p>
            <a:pPr marL="0" indent="0">
              <a:buFont typeface="Arial" panose="020B0604020202020204" pitchFamily="34" charset="0"/>
              <a:buNone/>
            </a:pPr>
            <a:endParaRPr lang="en-GB" sz="2600" b="1" dirty="0">
              <a:latin typeface="Be Vietnam Pro" pitchFamily="2" charset="0"/>
            </a:endParaRPr>
          </a:p>
          <a:p>
            <a:pPr marL="0" indent="0">
              <a:buFont typeface="Arial" panose="020B0604020202020204" pitchFamily="34" charset="0"/>
              <a:buNone/>
            </a:pPr>
            <a:endParaRPr lang="en-GB" sz="2600" b="1" dirty="0">
              <a:solidFill>
                <a:srgbClr val="C3092B"/>
              </a:solidFill>
              <a:latin typeface="Be Vietnam Pro" pitchFamily="2" charset="0"/>
            </a:endParaRPr>
          </a:p>
          <a:p>
            <a:pPr marL="0" indent="0">
              <a:buFont typeface="Arial" panose="020B0604020202020204" pitchFamily="34" charset="0"/>
              <a:buNone/>
            </a:pPr>
            <a:r>
              <a:rPr lang="en-GB" sz="2600" b="1" dirty="0">
                <a:latin typeface="Be Vietnam Pro" pitchFamily="2" charset="0"/>
              </a:rPr>
              <a:t>Supporting Intelligence: </a:t>
            </a:r>
          </a:p>
          <a:p>
            <a:pPr marL="0" indent="0">
              <a:buFont typeface="Arial" panose="020B0604020202020204" pitchFamily="34" charset="0"/>
              <a:buNone/>
            </a:pPr>
            <a:r>
              <a:rPr lang="en-GB" sz="2600" dirty="0">
                <a:latin typeface="Be Vietnam Pro" pitchFamily="2" charset="0"/>
              </a:rPr>
              <a:t> - Unrelated Facebook correspondence between ‘The Chief’ and known members of criminal organisation</a:t>
            </a:r>
          </a:p>
          <a:p>
            <a:pPr marL="0" indent="0">
              <a:buFont typeface="Arial" panose="020B0604020202020204" pitchFamily="34" charset="0"/>
              <a:buNone/>
            </a:pPr>
            <a:r>
              <a:rPr lang="en-GB" sz="2600" dirty="0">
                <a:latin typeface="Be Vietnam Pro" pitchFamily="2" charset="0"/>
              </a:rPr>
              <a:t> - CCTV showing ‘The Chief’ and kidnap victim at petrol station</a:t>
            </a:r>
          </a:p>
          <a:p>
            <a:pPr marL="0" indent="0">
              <a:buFont typeface="Arial" panose="020B0604020202020204" pitchFamily="34" charset="0"/>
              <a:buNone/>
            </a:pPr>
            <a:r>
              <a:rPr lang="en-GB" sz="2600" dirty="0">
                <a:latin typeface="Be Vietnam Pro" pitchFamily="2" charset="0"/>
              </a:rPr>
              <a:t> - Meta data showing WhatsApp messages between ‘The Chief’ and known members of criminal organisation (contents unknown)</a:t>
            </a:r>
          </a:p>
          <a:p>
            <a:pPr marL="0" indent="0">
              <a:buFont typeface="Arial" panose="020B0604020202020204" pitchFamily="34" charset="0"/>
              <a:buNone/>
            </a:pPr>
            <a:r>
              <a:rPr lang="en-GB" sz="2600" dirty="0">
                <a:latin typeface="Be Vietnam Pro" pitchFamily="2" charset="0"/>
              </a:rPr>
              <a:t> - Previous criminal record for financial crimes, drugs offences and armed robbery </a:t>
            </a:r>
          </a:p>
          <a:p>
            <a:pPr marL="0" indent="0">
              <a:buFont typeface="Arial" panose="020B0604020202020204" pitchFamily="34" charset="0"/>
              <a:buNone/>
            </a:pPr>
            <a:r>
              <a:rPr lang="en-GB" sz="2600" dirty="0">
                <a:latin typeface="Be Vietnam Pro" pitchFamily="2" charset="0"/>
              </a:rPr>
              <a:t> - Network data showing current location of ‘The Chief’s’ phone, near a busy market close to where the kidnap victim went missing</a:t>
            </a:r>
          </a:p>
          <a:p>
            <a:pPr marL="0" indent="0">
              <a:buFont typeface="Arial" panose="020B0604020202020204" pitchFamily="34" charset="0"/>
              <a:buNone/>
            </a:pPr>
            <a:r>
              <a:rPr lang="en-GB" sz="2600" dirty="0">
                <a:latin typeface="Be Vietnam Pro" pitchFamily="2" charset="0"/>
              </a:rPr>
              <a:t> - Heat sensors showing high human presence at same location.</a:t>
            </a:r>
          </a:p>
          <a:p>
            <a:pPr marL="0" indent="0">
              <a:buFont typeface="Arial" panose="020B0604020202020204" pitchFamily="34" charset="0"/>
              <a:buNone/>
            </a:pPr>
            <a:endParaRPr lang="en-US" dirty="0">
              <a:latin typeface="Roboto" panose="02000000000000000000" pitchFamily="2" charset="0"/>
              <a:ea typeface="Roboto" panose="02000000000000000000" pitchFamily="2" charset="0"/>
            </a:endParaRPr>
          </a:p>
        </p:txBody>
      </p:sp>
      <p:cxnSp>
        <p:nvCxnSpPr>
          <p:cNvPr id="8" name="Straight Connector 7">
            <a:extLst>
              <a:ext uri="{FF2B5EF4-FFF2-40B4-BE49-F238E27FC236}">
                <a16:creationId xmlns:a16="http://schemas.microsoft.com/office/drawing/2014/main" id="{E778D538-4F78-5F06-C890-9CA3DA24BFAF}"/>
              </a:ext>
            </a:extLst>
          </p:cNvPr>
          <p:cNvCxnSpPr>
            <a:cxnSpLocks/>
          </p:cNvCxnSpPr>
          <p:nvPr/>
        </p:nvCxnSpPr>
        <p:spPr>
          <a:xfrm>
            <a:off x="6096000" y="1690688"/>
            <a:ext cx="0" cy="37538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0873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BA344-6BE8-CD62-486C-E368BB91C5EB}"/>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64AA4933-FDD6-CCF5-F299-9E158780B0EF}"/>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F17323DB-5173-C269-807E-E5D35A054EC6}"/>
              </a:ext>
            </a:extLst>
          </p:cNvPr>
          <p:cNvSpPr>
            <a:spLocks noGrp="1"/>
          </p:cNvSpPr>
          <p:nvPr>
            <p:ph type="title"/>
          </p:nvPr>
        </p:nvSpPr>
        <p:spPr/>
        <p:txBody>
          <a:bodyPr/>
          <a:lstStyle/>
          <a:p>
            <a:r>
              <a:rPr lang="en-GB" dirty="0">
                <a:latin typeface="Be Vietnam Pro Medium" pitchFamily="2" charset="77"/>
              </a:rPr>
              <a:t>Persuade Me</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4C7ABD7B-F945-F3EF-0219-0C38DA360FBC}"/>
              </a:ext>
            </a:extLst>
          </p:cNvPr>
          <p:cNvSpPr txBox="1">
            <a:spLocks/>
          </p:cNvSpPr>
          <p:nvPr/>
        </p:nvSpPr>
        <p:spPr>
          <a:xfrm>
            <a:off x="1349541" y="2055813"/>
            <a:ext cx="9492917"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latin typeface="Be Vietnam Pro" pitchFamily="2" charset="0"/>
              </a:rPr>
              <a:t>Count up the number of ‘For’ and ‘Against’ votes in the room to decide the fate of our potential target. </a:t>
            </a:r>
          </a:p>
          <a:p>
            <a:pPr algn="l"/>
            <a:endParaRPr lang="en-GB" sz="2800" dirty="0">
              <a:solidFill>
                <a:schemeClr val="tx1"/>
              </a:solidFill>
              <a:latin typeface="Be Vietnam Pro" pitchFamily="2" charset="0"/>
            </a:endParaRPr>
          </a:p>
          <a:p>
            <a:pPr algn="l"/>
            <a:r>
              <a:rPr lang="en-GB" sz="2800" dirty="0">
                <a:solidFill>
                  <a:schemeClr val="tx1"/>
                </a:solidFill>
                <a:latin typeface="Be Vietnam Pro" pitchFamily="2" charset="0"/>
              </a:rPr>
              <a:t>How did it feel to be involved in this decision? </a:t>
            </a:r>
          </a:p>
          <a:p>
            <a:pPr algn="l"/>
            <a:endParaRPr lang="en-GB" sz="2800" dirty="0">
              <a:solidFill>
                <a:schemeClr val="tx1"/>
              </a:solidFill>
              <a:latin typeface="Be Vietnam Pro" pitchFamily="2" charset="0"/>
            </a:endParaRPr>
          </a:p>
          <a:p>
            <a:pPr algn="l"/>
            <a:r>
              <a:rPr lang="en-GB" sz="2800" dirty="0">
                <a:solidFill>
                  <a:schemeClr val="tx1"/>
                </a:solidFill>
                <a:latin typeface="Be Vietnam Pro" pitchFamily="2" charset="0"/>
              </a:rPr>
              <a:t>What ethical issues did your discussion raise? </a:t>
            </a:r>
          </a:p>
          <a:p>
            <a:endParaRPr lang="en-US"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23900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360EA-07AA-2182-75E8-E98F892519D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D573BAB-A183-EA88-6B34-906A8200D1CA}"/>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8D2A95-4326-011A-ECFD-AA56DE8EF528}"/>
              </a:ext>
            </a:extLst>
          </p:cNvPr>
          <p:cNvSpPr>
            <a:spLocks noGrp="1"/>
          </p:cNvSpPr>
          <p:nvPr>
            <p:ph type="ctrTitle"/>
          </p:nvPr>
        </p:nvSpPr>
        <p:spPr/>
        <p:txBody>
          <a:bodyPr/>
          <a:lstStyle/>
          <a:p>
            <a:pPr algn="l"/>
            <a:r>
              <a:rPr lang="en-US" dirty="0">
                <a:solidFill>
                  <a:schemeClr val="bg1"/>
                </a:solidFill>
                <a:latin typeface="Be Vietnam Pro Medium" pitchFamily="2" charset="0"/>
              </a:rPr>
              <a:t>RAF: First to the Future</a:t>
            </a:r>
          </a:p>
        </p:txBody>
      </p:sp>
      <p:sp>
        <p:nvSpPr>
          <p:cNvPr id="3" name="Subtitle 2">
            <a:extLst>
              <a:ext uri="{FF2B5EF4-FFF2-40B4-BE49-F238E27FC236}">
                <a16:creationId xmlns:a16="http://schemas.microsoft.com/office/drawing/2014/main" id="{0840EFCF-A211-F796-800A-3EA356B8F2AB}"/>
              </a:ext>
            </a:extLst>
          </p:cNvPr>
          <p:cNvSpPr>
            <a:spLocks noGrp="1"/>
          </p:cNvSpPr>
          <p:nvPr>
            <p:ph type="subTitle" idx="1"/>
          </p:nvPr>
        </p:nvSpPr>
        <p:spPr/>
        <p:txBody>
          <a:bodyPr/>
          <a:lstStyle/>
          <a:p>
            <a:pPr algn="l"/>
            <a:r>
              <a:rPr lang="en-US" dirty="0">
                <a:solidFill>
                  <a:schemeClr val="bg1"/>
                </a:solidFill>
                <a:latin typeface="Be Vietnam Pro" pitchFamily="2" charset="77"/>
              </a:rPr>
              <a:t>Classroom Resource</a:t>
            </a:r>
          </a:p>
        </p:txBody>
      </p:sp>
    </p:spTree>
    <p:extLst>
      <p:ext uri="{BB962C8B-B14F-4D97-AF65-F5344CB8AC3E}">
        <p14:creationId xmlns:p14="http://schemas.microsoft.com/office/powerpoint/2010/main" val="2657720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C1059-B5AB-DD16-798C-48415EDC543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3D40220-B426-A56C-DA4D-E61217540FFC}"/>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785FAB-0DE2-055F-D4A8-64BC2C734E51}"/>
              </a:ext>
            </a:extLst>
          </p:cNvPr>
          <p:cNvSpPr>
            <a:spLocks noGrp="1"/>
          </p:cNvSpPr>
          <p:nvPr>
            <p:ph type="ctrTitle"/>
          </p:nvPr>
        </p:nvSpPr>
        <p:spPr/>
        <p:txBody>
          <a:bodyPr/>
          <a:lstStyle/>
          <a:p>
            <a:pPr algn="l"/>
            <a:r>
              <a:rPr lang="en-US" dirty="0">
                <a:solidFill>
                  <a:schemeClr val="bg1"/>
                </a:solidFill>
                <a:latin typeface="Be Vietnam Pro Medium" pitchFamily="2" charset="0"/>
              </a:rPr>
              <a:t>Full Circle</a:t>
            </a:r>
          </a:p>
        </p:txBody>
      </p:sp>
      <p:sp>
        <p:nvSpPr>
          <p:cNvPr id="3" name="Subtitle 2">
            <a:extLst>
              <a:ext uri="{FF2B5EF4-FFF2-40B4-BE49-F238E27FC236}">
                <a16:creationId xmlns:a16="http://schemas.microsoft.com/office/drawing/2014/main" id="{318B9BBE-F3B8-E6C4-11B1-EE1D23F59BE1}"/>
              </a:ext>
            </a:extLst>
          </p:cNvPr>
          <p:cNvSpPr>
            <a:spLocks noGrp="1"/>
          </p:cNvSpPr>
          <p:nvPr>
            <p:ph type="subTitle" idx="1"/>
          </p:nvPr>
        </p:nvSpPr>
        <p:spPr/>
        <p:txBody>
          <a:bodyPr/>
          <a:lstStyle/>
          <a:p>
            <a:pPr algn="l"/>
            <a:endParaRPr lang="en-US" dirty="0">
              <a:solidFill>
                <a:schemeClr val="bg1"/>
              </a:solidFill>
              <a:latin typeface="Be Vietnam Pro" pitchFamily="2" charset="77"/>
            </a:endParaRPr>
          </a:p>
        </p:txBody>
      </p:sp>
    </p:spTree>
    <p:extLst>
      <p:ext uri="{BB962C8B-B14F-4D97-AF65-F5344CB8AC3E}">
        <p14:creationId xmlns:p14="http://schemas.microsoft.com/office/powerpoint/2010/main" val="1589952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8A9C8-86BB-B006-F122-444902007432}"/>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43860623-7310-7E28-EFF3-B04C85DF533A}"/>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3ED47049-03E6-D786-EF20-0650B8700FE2}"/>
              </a:ext>
            </a:extLst>
          </p:cNvPr>
          <p:cNvSpPr>
            <a:spLocks noGrp="1"/>
          </p:cNvSpPr>
          <p:nvPr>
            <p:ph type="title"/>
          </p:nvPr>
        </p:nvSpPr>
        <p:spPr/>
        <p:txBody>
          <a:bodyPr/>
          <a:lstStyle/>
          <a:p>
            <a:r>
              <a:rPr lang="en-GB" dirty="0">
                <a:latin typeface="Be Vietnam Pro Medium" pitchFamily="2" charset="77"/>
              </a:rPr>
              <a:t>Full Circle</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DAAE1112-CA0A-1D17-2AB5-7F1C609C9A8F}"/>
              </a:ext>
            </a:extLst>
          </p:cNvPr>
          <p:cNvSpPr txBox="1">
            <a:spLocks/>
          </p:cNvSpPr>
          <p:nvPr/>
        </p:nvSpPr>
        <p:spPr>
          <a:xfrm>
            <a:off x="1592178" y="2264361"/>
            <a:ext cx="9428748"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000" dirty="0">
                <a:solidFill>
                  <a:schemeClr val="tx1"/>
                </a:solidFill>
                <a:latin typeface="Be Vietnam Pro" pitchFamily="2" charset="0"/>
              </a:rPr>
              <a:t>Sit in a circle and prepare to debate the statement revealed on the next slide.  The first person says ‘Yes, because…’ and the second person says ‘No, because…’.  Carry on around the circle until everybody has had a chance to speak.  If you get stuck towards the end of the circle it’s OK to develop somebody else’s idea rather than adding anything new (e.g. If your debate statement was ‘The UK should bring back national service’ you could say ‘Yes, because as Ramisa says some young people in this country don’t know how lucky they are and I think this would teach them respect and discipline’) </a:t>
            </a: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12171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1CE85-DB48-2BBA-85E2-EBA14901B67D}"/>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751F2AC2-2EAF-84D9-7CC5-3CFE6C8B1FEE}"/>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9C6BD247-5BDA-F310-552F-B9F5D9ED6297}"/>
              </a:ext>
            </a:extLst>
          </p:cNvPr>
          <p:cNvSpPr>
            <a:spLocks noGrp="1"/>
          </p:cNvSpPr>
          <p:nvPr>
            <p:ph type="title"/>
          </p:nvPr>
        </p:nvSpPr>
        <p:spPr/>
        <p:txBody>
          <a:bodyPr/>
          <a:lstStyle/>
          <a:p>
            <a:r>
              <a:rPr lang="en-GB" dirty="0">
                <a:latin typeface="Be Vietnam Pro Medium" pitchFamily="2" charset="77"/>
              </a:rPr>
              <a:t>Full Circle</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E1EF41AA-C704-2479-EC1D-3F290754C871}"/>
              </a:ext>
            </a:extLst>
          </p:cNvPr>
          <p:cNvSpPr txBox="1">
            <a:spLocks/>
          </p:cNvSpPr>
          <p:nvPr/>
        </p:nvSpPr>
        <p:spPr>
          <a:xfrm>
            <a:off x="1592178" y="2264361"/>
            <a:ext cx="9428748"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chemeClr val="tx1"/>
                </a:solidFill>
                <a:latin typeface="Be Vietnam Pro" pitchFamily="2" charset="0"/>
              </a:rPr>
              <a:t>The F-35 makes the UK more secure</a:t>
            </a: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73845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39371-2D0D-05FF-AEC2-02707C463367}"/>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76471B0E-7004-BEC3-AF88-75A08D8BF908}"/>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D5FB7FD3-6342-B07D-5FD7-8F25FD9517FD}"/>
              </a:ext>
            </a:extLst>
          </p:cNvPr>
          <p:cNvSpPr>
            <a:spLocks noGrp="1"/>
          </p:cNvSpPr>
          <p:nvPr>
            <p:ph type="title"/>
          </p:nvPr>
        </p:nvSpPr>
        <p:spPr/>
        <p:txBody>
          <a:bodyPr/>
          <a:lstStyle/>
          <a:p>
            <a:r>
              <a:rPr lang="en-GB" dirty="0">
                <a:latin typeface="Be Vietnam Pro Medium" pitchFamily="2" charset="77"/>
              </a:rPr>
              <a:t>Full Circle – extension statement</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28D03066-A1CE-EF84-5E39-377E54F1A6D5}"/>
              </a:ext>
            </a:extLst>
          </p:cNvPr>
          <p:cNvSpPr txBox="1">
            <a:spLocks/>
          </p:cNvSpPr>
          <p:nvPr/>
        </p:nvSpPr>
        <p:spPr>
          <a:xfrm>
            <a:off x="1592178" y="2264361"/>
            <a:ext cx="9428748"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chemeClr val="tx1"/>
                </a:solidFill>
                <a:latin typeface="Be Vietnam Pro" pitchFamily="2" charset="0"/>
              </a:rPr>
              <a:t>There is no way to justify </a:t>
            </a:r>
          </a:p>
          <a:p>
            <a:pPr algn="ctr"/>
            <a:r>
              <a:rPr lang="en-GB" sz="4000" dirty="0">
                <a:solidFill>
                  <a:schemeClr val="tx1"/>
                </a:solidFill>
                <a:latin typeface="Be Vietnam Pro" pitchFamily="2" charset="0"/>
              </a:rPr>
              <a:t>spending £80 million of public money on one F-35 jet</a:t>
            </a: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41746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70306-EDCD-6E47-8A26-AF5460A472F4}"/>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39B71868-35AE-2B13-A9B4-006990905D9E}"/>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C9C6AADB-A815-294E-FB1C-A340E44BB627}"/>
              </a:ext>
            </a:extLst>
          </p:cNvPr>
          <p:cNvSpPr>
            <a:spLocks noGrp="1"/>
          </p:cNvSpPr>
          <p:nvPr>
            <p:ph type="title"/>
          </p:nvPr>
        </p:nvSpPr>
        <p:spPr/>
        <p:txBody>
          <a:bodyPr/>
          <a:lstStyle/>
          <a:p>
            <a:r>
              <a:rPr lang="en-GB" dirty="0">
                <a:latin typeface="Be Vietnam Pro Medium" pitchFamily="2" charset="77"/>
              </a:rPr>
              <a:t>At the RAF Museum</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A06EB408-E13E-4406-BCAB-AC24C3B2383A}"/>
              </a:ext>
            </a:extLst>
          </p:cNvPr>
          <p:cNvSpPr txBox="1">
            <a:spLocks/>
          </p:cNvSpPr>
          <p:nvPr/>
        </p:nvSpPr>
        <p:spPr>
          <a:xfrm>
            <a:off x="657727" y="2055813"/>
            <a:ext cx="6272462"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a:ln>
                  <a:noFill/>
                </a:ln>
                <a:solidFill>
                  <a:prstClr val="black"/>
                </a:solidFill>
                <a:effectLst/>
                <a:uLnTx/>
                <a:uFillTx/>
                <a:latin typeface="Be Vietnam Pro" pitchFamily="2" charset="0"/>
                <a:cs typeface="Arial"/>
              </a:rPr>
              <a:t>If you have enjoyed the activities in this resource you can find out more about the issues raised by visiting our ‘RAF: First to the Future’ exhibition, which examines in more detail how the RAF use new technologies to stay ahead.</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a:ln>
                  <a:noFill/>
                </a:ln>
                <a:solidFill>
                  <a:prstClr val="black"/>
                </a:solidFill>
                <a:effectLst/>
                <a:uLnTx/>
                <a:uFillTx/>
                <a:latin typeface="Be Vietnam Pro" pitchFamily="2" charset="0"/>
                <a:cs typeface="Arial"/>
              </a:rPr>
              <a:t> </a:t>
            </a:r>
            <a:endParaRPr kumimoji="0" lang="en-GB" sz="1100" b="0" i="0" u="none" strike="noStrike" kern="1200" cap="none" spc="0" normalizeH="0" baseline="0" noProof="0">
              <a:ln>
                <a:noFill/>
              </a:ln>
              <a:solidFill>
                <a:prstClr val="black"/>
              </a:solidFill>
              <a:effectLst/>
              <a:uLnTx/>
              <a:uFillTx/>
              <a:latin typeface="Be Vietnam Pro" pitchFamily="2" charset="0"/>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a:ln>
                  <a:noFill/>
                </a:ln>
                <a:solidFill>
                  <a:prstClr val="black"/>
                </a:solidFill>
                <a:effectLst/>
                <a:uLnTx/>
                <a:uFillTx/>
                <a:latin typeface="Be Vietnam Pro" pitchFamily="2" charset="0"/>
                <a:cs typeface="Arial"/>
              </a:rPr>
              <a:t>Supplement your exhibition visit with a 60-minute facilitated workshop in our purpose-built </a:t>
            </a:r>
            <a:r>
              <a:rPr kumimoji="0" lang="en-GB" sz="1600" b="0" i="0" u="none" strike="noStrike" kern="1200" cap="none" spc="0" normalizeH="0" baseline="0" noProof="0">
                <a:ln>
                  <a:noFill/>
                </a:ln>
                <a:solidFill>
                  <a:prstClr val="black"/>
                </a:solidFill>
                <a:effectLst/>
                <a:uLnTx/>
                <a:uFillTx/>
                <a:latin typeface="Be Vietnam Pro" pitchFamily="2" charset="0"/>
                <a:cs typeface="Arial"/>
                <a:hlinkClick r:id="rId4"/>
              </a:rPr>
              <a:t>Interactive Debate Space</a:t>
            </a:r>
            <a:r>
              <a:rPr kumimoji="0" lang="en-GB" sz="1600" b="0" i="0" u="none" strike="noStrike" kern="1200" cap="none" spc="0" normalizeH="0" baseline="0" noProof="0">
                <a:ln>
                  <a:noFill/>
                </a:ln>
                <a:solidFill>
                  <a:prstClr val="black"/>
                </a:solidFill>
                <a:effectLst/>
                <a:uLnTx/>
                <a:uFillTx/>
                <a:latin typeface="Be Vietnam Pro" pitchFamily="2" charset="0"/>
                <a:cs typeface="Arial"/>
              </a:rPr>
              <a:t> [link to video] where a member of our Learning team guides students through a debate which asks: Are robots taking over the world? Should drones be allowed in our skies? Should we be worried about AI? (£60 per session)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a:ln>
                  <a:noFill/>
                </a:ln>
                <a:solidFill>
                  <a:prstClr val="black"/>
                </a:solidFill>
                <a:effectLst/>
                <a:uLnTx/>
                <a:uFillTx/>
                <a:latin typeface="Be Vietnam Pro" pitchFamily="2" charset="0"/>
                <a:cs typeface="Arial"/>
              </a:rPr>
              <a:t> </a:t>
            </a:r>
            <a:endParaRPr kumimoji="0" lang="en-GB" sz="1100" b="0" i="0" u="none" strike="noStrike" kern="1200" cap="none" spc="0" normalizeH="0" baseline="0" noProof="0">
              <a:ln>
                <a:noFill/>
              </a:ln>
              <a:solidFill>
                <a:prstClr val="black"/>
              </a:solidFill>
              <a:effectLst/>
              <a:uLnTx/>
              <a:uFillTx/>
              <a:latin typeface="Be Vietnam Pro" pitchFamily="2" charset="0"/>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a:ln>
                  <a:noFill/>
                </a:ln>
                <a:solidFill>
                  <a:prstClr val="black"/>
                </a:solidFill>
                <a:effectLst/>
                <a:uLnTx/>
                <a:uFillTx/>
                <a:latin typeface="Be Vietnam Pro" pitchFamily="2" charset="0"/>
                <a:cs typeface="Arial"/>
              </a:rPr>
              <a:t>Book online at the following URL: </a:t>
            </a:r>
            <a:r>
              <a:rPr kumimoji="0" lang="en-GB" sz="1600" b="0" i="0" u="none" strike="noStrike" kern="1200" cap="none" spc="0" normalizeH="0" baseline="0" noProof="0">
                <a:ln>
                  <a:noFill/>
                </a:ln>
                <a:solidFill>
                  <a:prstClr val="black"/>
                </a:solidFill>
                <a:effectLst/>
                <a:uLnTx/>
                <a:uFillTx/>
                <a:latin typeface="Be Vietnam Pro" pitchFamily="2" charset="0"/>
                <a:cs typeface="Arial"/>
                <a:hlinkClick r:id="rId5"/>
              </a:rPr>
              <a:t>https://www.rafmuseum.org.uk/london/schools/school-visit-booking.aspx</a:t>
            </a:r>
            <a:endParaRPr kumimoji="0" lang="en-GB" sz="1600" b="0" i="0" u="none" strike="noStrike" kern="1200" cap="none" spc="0" normalizeH="0" baseline="0" noProof="0">
              <a:ln>
                <a:noFill/>
              </a:ln>
              <a:solidFill>
                <a:prstClr val="black"/>
              </a:solidFill>
              <a:effectLst/>
              <a:uLnTx/>
              <a:uFillTx/>
              <a:latin typeface="Be Vietnam Pro" pitchFamily="2" charset="0"/>
              <a:cs typeface="Arial"/>
            </a:endParaRPr>
          </a:p>
          <a:p>
            <a:endParaRPr lang="en-US" dirty="0">
              <a:latin typeface="Roboto" panose="02000000000000000000" pitchFamily="2" charset="0"/>
              <a:ea typeface="Roboto" panose="02000000000000000000" pitchFamily="2" charset="0"/>
            </a:endParaRPr>
          </a:p>
        </p:txBody>
      </p:sp>
      <p:pic>
        <p:nvPicPr>
          <p:cNvPr id="4" name="Picture Placeholder 7" descr="141RAF-Web-Sized.jpg">
            <a:extLst>
              <a:ext uri="{FF2B5EF4-FFF2-40B4-BE49-F238E27FC236}">
                <a16:creationId xmlns:a16="http://schemas.microsoft.com/office/drawing/2014/main" id="{B936B9D9-4E61-EE49-BD5B-D076F23DBEC4}"/>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416210" y="1690688"/>
            <a:ext cx="4118063" cy="2142168"/>
          </a:xfrm>
          <a:prstGeom prst="rect">
            <a:avLst/>
          </a:prstGeom>
        </p:spPr>
      </p:pic>
      <p:pic>
        <p:nvPicPr>
          <p:cNvPr id="8" name="Picture Placeholder 8" descr="142RAF-Web-Sized.jpg">
            <a:extLst>
              <a:ext uri="{FF2B5EF4-FFF2-40B4-BE49-F238E27FC236}">
                <a16:creationId xmlns:a16="http://schemas.microsoft.com/office/drawing/2014/main" id="{77148FD7-B827-4F17-00B9-3F54521B1FB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416209" y="3972220"/>
            <a:ext cx="3123453" cy="1927632"/>
          </a:xfrm>
          <a:prstGeom prst="rect">
            <a:avLst/>
          </a:prstGeom>
        </p:spPr>
      </p:pic>
    </p:spTree>
    <p:extLst>
      <p:ext uri="{BB962C8B-B14F-4D97-AF65-F5344CB8AC3E}">
        <p14:creationId xmlns:p14="http://schemas.microsoft.com/office/powerpoint/2010/main" val="2758302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3C2B5-A159-DA3E-F5F7-F6F2327267C5}"/>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C336EF92-C89E-9B37-8106-7CC53C326CDC}"/>
              </a:ext>
            </a:extLst>
          </p:cNvPr>
          <p:cNvPicPr>
            <a:picLocks noGrp="1" noChangeAspect="1"/>
          </p:cNvPicPr>
          <p:nvPr>
            <p:ph idx="1"/>
          </p:nvPr>
        </p:nvPicPr>
        <p:blipFill>
          <a:blip r:embed="rId3"/>
          <a:stretch>
            <a:fillRect/>
          </a:stretch>
        </p:blipFill>
        <p:spPr>
          <a:xfrm>
            <a:off x="0" y="0"/>
            <a:ext cx="12192000" cy="6858000"/>
          </a:xfrm>
        </p:spPr>
      </p:pic>
      <p:sp>
        <p:nvSpPr>
          <p:cNvPr id="3" name="Text Placeholder 4">
            <a:extLst>
              <a:ext uri="{FF2B5EF4-FFF2-40B4-BE49-F238E27FC236}">
                <a16:creationId xmlns:a16="http://schemas.microsoft.com/office/drawing/2014/main" id="{967708B9-0B8F-7AF5-CB93-2C7526A98B05}"/>
              </a:ext>
            </a:extLst>
          </p:cNvPr>
          <p:cNvSpPr txBox="1">
            <a:spLocks/>
          </p:cNvSpPr>
          <p:nvPr/>
        </p:nvSpPr>
        <p:spPr>
          <a:xfrm>
            <a:off x="1381626" y="419519"/>
            <a:ext cx="9428748"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chemeClr val="tx1"/>
                </a:solidFill>
                <a:latin typeface="Be Vietnam Pro" pitchFamily="2" charset="0"/>
              </a:rPr>
              <a:t>Thanks for downloading</a:t>
            </a:r>
          </a:p>
          <a:p>
            <a:endParaRPr lang="en-US" dirty="0">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9E4CAE42-147C-4BD4-8F18-82537AE6E76B}"/>
              </a:ext>
            </a:extLst>
          </p:cNvPr>
          <p:cNvSpPr txBox="1"/>
          <p:nvPr/>
        </p:nvSpPr>
        <p:spPr>
          <a:xfrm>
            <a:off x="2193450" y="5505268"/>
            <a:ext cx="8162034" cy="307777"/>
          </a:xfrm>
          <a:prstGeom prst="rect">
            <a:avLst/>
          </a:prstGeom>
          <a:noFill/>
        </p:spPr>
        <p:txBody>
          <a:bodyPr wrap="square" rtlCol="0">
            <a:spAutoFit/>
          </a:bodyPr>
          <a:lstStyle/>
          <a:p>
            <a:pPr algn="ctr"/>
            <a:r>
              <a:rPr lang="en-GB" sz="1400">
                <a:latin typeface="Be Vietnam Pro" pitchFamily="2" charset="0"/>
              </a:rPr>
              <a:t>With thanks to Sam Leather, RAF Museum volunteer, for assistance with this resource</a:t>
            </a:r>
            <a:endParaRPr lang="en-GB" sz="1400" dirty="0">
              <a:latin typeface="Be Vietnam Pro" pitchFamily="2" charset="0"/>
            </a:endParaRPr>
          </a:p>
        </p:txBody>
      </p:sp>
      <p:pic>
        <p:nvPicPr>
          <p:cNvPr id="13" name="Picture 12" descr="A black background with a black square&#10;&#10;AI-generated content may be incorrect.">
            <a:extLst>
              <a:ext uri="{FF2B5EF4-FFF2-40B4-BE49-F238E27FC236}">
                <a16:creationId xmlns:a16="http://schemas.microsoft.com/office/drawing/2014/main" id="{DA3FC333-0B7E-281C-9F5B-32D49A4C5E91}"/>
              </a:ext>
            </a:extLst>
          </p:cNvPr>
          <p:cNvPicPr>
            <a:picLocks noChangeAspect="1"/>
          </p:cNvPicPr>
          <p:nvPr/>
        </p:nvPicPr>
        <p:blipFill>
          <a:blip r:embed="rId4"/>
          <a:stretch>
            <a:fillRect/>
          </a:stretch>
        </p:blipFill>
        <p:spPr>
          <a:xfrm>
            <a:off x="2946804" y="2551491"/>
            <a:ext cx="3149196" cy="1933606"/>
          </a:xfrm>
          <a:prstGeom prst="rect">
            <a:avLst/>
          </a:prstGeom>
        </p:spPr>
      </p:pic>
      <p:pic>
        <p:nvPicPr>
          <p:cNvPr id="15" name="Picture 14">
            <a:extLst>
              <a:ext uri="{FF2B5EF4-FFF2-40B4-BE49-F238E27FC236}">
                <a16:creationId xmlns:a16="http://schemas.microsoft.com/office/drawing/2014/main" id="{AA80A5D3-022C-CCB1-0479-560133DC8E05}"/>
              </a:ext>
            </a:extLst>
          </p:cNvPr>
          <p:cNvPicPr>
            <a:picLocks noChangeAspect="1"/>
          </p:cNvPicPr>
          <p:nvPr/>
        </p:nvPicPr>
        <p:blipFill>
          <a:blip r:embed="rId5"/>
          <a:stretch>
            <a:fillRect/>
          </a:stretch>
        </p:blipFill>
        <p:spPr>
          <a:xfrm>
            <a:off x="6756800" y="2560995"/>
            <a:ext cx="2286004" cy="2287375"/>
          </a:xfrm>
          <a:prstGeom prst="rect">
            <a:avLst/>
          </a:prstGeom>
        </p:spPr>
      </p:pic>
    </p:spTree>
    <p:extLst>
      <p:ext uri="{BB962C8B-B14F-4D97-AF65-F5344CB8AC3E}">
        <p14:creationId xmlns:p14="http://schemas.microsoft.com/office/powerpoint/2010/main" val="1285057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2F5EB-6D2A-7A5A-4DB7-471B17EB200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B25B7E4-FE5A-BC6A-4C26-1E085E65AFA3}"/>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3FBB838-E02D-8E71-5611-A83676DF0B64}"/>
              </a:ext>
            </a:extLst>
          </p:cNvPr>
          <p:cNvSpPr>
            <a:spLocks noGrp="1"/>
          </p:cNvSpPr>
          <p:nvPr>
            <p:ph type="ctrTitle"/>
          </p:nvPr>
        </p:nvSpPr>
        <p:spPr/>
        <p:txBody>
          <a:bodyPr/>
          <a:lstStyle/>
          <a:p>
            <a:pPr algn="l"/>
            <a:r>
              <a:rPr lang="en-US" dirty="0">
                <a:solidFill>
                  <a:schemeClr val="bg1"/>
                </a:solidFill>
                <a:latin typeface="Be Vietnam Pro Medium" pitchFamily="2" charset="0"/>
              </a:rPr>
              <a:t>RAF: First to the Future</a:t>
            </a:r>
          </a:p>
        </p:txBody>
      </p:sp>
      <p:sp>
        <p:nvSpPr>
          <p:cNvPr id="3" name="Subtitle 2">
            <a:extLst>
              <a:ext uri="{FF2B5EF4-FFF2-40B4-BE49-F238E27FC236}">
                <a16:creationId xmlns:a16="http://schemas.microsoft.com/office/drawing/2014/main" id="{03D3CAAC-AA29-9B3F-F4AE-5911E9B1F0D8}"/>
              </a:ext>
            </a:extLst>
          </p:cNvPr>
          <p:cNvSpPr>
            <a:spLocks noGrp="1"/>
          </p:cNvSpPr>
          <p:nvPr>
            <p:ph type="subTitle" idx="1"/>
          </p:nvPr>
        </p:nvSpPr>
        <p:spPr/>
        <p:txBody>
          <a:bodyPr/>
          <a:lstStyle/>
          <a:p>
            <a:pPr algn="l"/>
            <a:r>
              <a:rPr lang="en-US" dirty="0">
                <a:solidFill>
                  <a:schemeClr val="bg1"/>
                </a:solidFill>
                <a:latin typeface="Be Vietnam Pro" pitchFamily="2" charset="77"/>
              </a:rPr>
              <a:t>Classroom Resource</a:t>
            </a:r>
          </a:p>
        </p:txBody>
      </p:sp>
    </p:spTree>
    <p:extLst>
      <p:ext uri="{BB962C8B-B14F-4D97-AF65-F5344CB8AC3E}">
        <p14:creationId xmlns:p14="http://schemas.microsoft.com/office/powerpoint/2010/main" val="2786849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091F1-5547-B161-252D-84F6BD02EB58}"/>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EAC3E8BB-7DA5-A24F-9090-7490AFEEFF94}"/>
              </a:ext>
            </a:extLst>
          </p:cNvPr>
          <p:cNvPicPr>
            <a:picLocks noGrp="1" noChangeAspect="1"/>
          </p:cNvPicPr>
          <p:nvPr>
            <p:ph idx="1"/>
          </p:nvPr>
        </p:nvPicPr>
        <p:blipFill>
          <a:blip r:embed="rId3"/>
          <a:stretch>
            <a:fillRect/>
          </a:stretch>
        </p:blipFill>
        <p:spPr>
          <a:xfrm>
            <a:off x="0" y="0"/>
            <a:ext cx="12192000" cy="6858000"/>
          </a:xfrm>
        </p:spPr>
      </p:pic>
      <p:graphicFrame>
        <p:nvGraphicFramePr>
          <p:cNvPr id="11" name="Table 10">
            <a:extLst>
              <a:ext uri="{FF2B5EF4-FFF2-40B4-BE49-F238E27FC236}">
                <a16:creationId xmlns:a16="http://schemas.microsoft.com/office/drawing/2014/main" id="{E7B540F8-597F-D0A2-4272-840580AD513C}"/>
              </a:ext>
            </a:extLst>
          </p:cNvPr>
          <p:cNvGraphicFramePr>
            <a:graphicFrameLocks noGrp="1"/>
          </p:cNvGraphicFramePr>
          <p:nvPr>
            <p:extLst>
              <p:ext uri="{D42A27DB-BD31-4B8C-83A1-F6EECF244321}">
                <p14:modId xmlns:p14="http://schemas.microsoft.com/office/powerpoint/2010/main" val="4214740070"/>
              </p:ext>
            </p:extLst>
          </p:nvPr>
        </p:nvGraphicFramePr>
        <p:xfrm>
          <a:off x="7555520" y="388653"/>
          <a:ext cx="4024423" cy="5759850"/>
        </p:xfrm>
        <a:graphic>
          <a:graphicData uri="http://schemas.openxmlformats.org/drawingml/2006/table">
            <a:tbl>
              <a:tblPr firstRow="1" firstCol="1" bandRow="1">
                <a:tableStyleId>{5C22544A-7EE6-4342-B048-85BDC9FD1C3A}</a:tableStyleId>
              </a:tblPr>
              <a:tblGrid>
                <a:gridCol w="4024423">
                  <a:extLst>
                    <a:ext uri="{9D8B030D-6E8A-4147-A177-3AD203B41FA5}">
                      <a16:colId xmlns:a16="http://schemas.microsoft.com/office/drawing/2014/main" val="3273484724"/>
                    </a:ext>
                  </a:extLst>
                </a:gridCol>
              </a:tblGrid>
              <a:tr h="5759850">
                <a:tc>
                  <a:txBody>
                    <a:bodyPr/>
                    <a:lstStyle/>
                    <a:p>
                      <a:pPr>
                        <a:lnSpc>
                          <a:spcPct val="107000"/>
                        </a:lnSpc>
                        <a:spcAft>
                          <a:spcPts val="0"/>
                        </a:spcAft>
                      </a:pPr>
                      <a:endParaRPr lang="en-GB" sz="1100" dirty="0">
                        <a:solidFill>
                          <a:schemeClr val="tx1"/>
                        </a:solidFill>
                        <a:effectLst/>
                        <a:latin typeface="Be Vietnam Pro" pitchFamily="2" charset="0"/>
                        <a:cs typeface="Arial" panose="020B0604020202020204" pitchFamily="34" charset="0"/>
                      </a:endParaRPr>
                    </a:p>
                    <a:p>
                      <a:pPr>
                        <a:lnSpc>
                          <a:spcPct val="107000"/>
                        </a:lnSpc>
                        <a:spcAft>
                          <a:spcPts val="0"/>
                        </a:spcAft>
                      </a:pPr>
                      <a:r>
                        <a:rPr lang="en-GB" sz="1100" dirty="0">
                          <a:solidFill>
                            <a:schemeClr val="tx1"/>
                          </a:solidFill>
                          <a:effectLst/>
                          <a:latin typeface="Be Vietnam Pro" pitchFamily="2" charset="0"/>
                          <a:cs typeface="Arial" panose="020B0604020202020204" pitchFamily="34" charset="0"/>
                        </a:rPr>
                        <a:t>Task 2 </a:t>
                      </a:r>
                      <a:r>
                        <a:rPr lang="en-GB" sz="1100" b="0" dirty="0">
                          <a:solidFill>
                            <a:schemeClr val="tx1"/>
                          </a:solidFill>
                          <a:effectLst/>
                          <a:latin typeface="Be Vietnam Pro" pitchFamily="2" charset="0"/>
                          <a:cs typeface="Arial" panose="020B0604020202020204" pitchFamily="34" charset="0"/>
                        </a:rPr>
                        <a:t>Rank each of the items from the table on the left in a list from most to least important. </a:t>
                      </a:r>
                    </a:p>
                    <a:p>
                      <a:pPr>
                        <a:lnSpc>
                          <a:spcPct val="107000"/>
                        </a:lnSpc>
                        <a:spcAft>
                          <a:spcPts val="0"/>
                        </a:spcAft>
                      </a:pPr>
                      <a:r>
                        <a:rPr lang="en-GB" sz="1100" b="0" dirty="0">
                          <a:solidFill>
                            <a:schemeClr val="tx1"/>
                          </a:solidFill>
                          <a:effectLst/>
                          <a:latin typeface="Be Vietnam Pro" pitchFamily="2" charset="0"/>
                          <a:cs typeface="Arial" panose="020B0604020202020204" pitchFamily="34" charset="0"/>
                        </a:rPr>
                        <a:t>Be prepared to justify your responses.</a:t>
                      </a:r>
                    </a:p>
                    <a:p>
                      <a:pPr>
                        <a:lnSpc>
                          <a:spcPct val="107000"/>
                        </a:lnSpc>
                        <a:spcAft>
                          <a:spcPts val="0"/>
                        </a:spcAft>
                      </a:pPr>
                      <a:r>
                        <a:rPr lang="en-GB" sz="1000" dirty="0">
                          <a:solidFill>
                            <a:schemeClr val="tx1"/>
                          </a:solidFill>
                          <a:effectLst/>
                          <a:latin typeface="Be Vietnam Pro" pitchFamily="2" charset="0"/>
                          <a:cs typeface="Arial" panose="020B0604020202020204" pitchFamily="34" charset="0"/>
                        </a:rPr>
                        <a:t> </a:t>
                      </a:r>
                    </a:p>
                    <a:p>
                      <a:pPr algn="ctr">
                        <a:lnSpc>
                          <a:spcPct val="107000"/>
                        </a:lnSpc>
                        <a:spcAft>
                          <a:spcPts val="0"/>
                        </a:spcAft>
                      </a:pPr>
                      <a:r>
                        <a:rPr lang="en-GB" sz="1000" dirty="0">
                          <a:solidFill>
                            <a:schemeClr val="tx1"/>
                          </a:solidFill>
                          <a:effectLst/>
                          <a:latin typeface="Be Vietnam Pro" pitchFamily="2" charset="0"/>
                          <a:cs typeface="Arial" panose="020B0604020202020204" pitchFamily="34" charset="0"/>
                        </a:rPr>
                        <a:t>Most Important</a:t>
                      </a:r>
                    </a:p>
                    <a:p>
                      <a:pPr>
                        <a:lnSpc>
                          <a:spcPct val="107000"/>
                        </a:lnSpc>
                        <a:spcAft>
                          <a:spcPts val="0"/>
                        </a:spcAft>
                      </a:pPr>
                      <a:r>
                        <a:rPr lang="en-GB" sz="1000" dirty="0">
                          <a:solidFill>
                            <a:schemeClr val="tx1"/>
                          </a:solidFill>
                          <a:effectLst/>
                          <a:latin typeface="Be Vietnam Pro" pitchFamily="2" charset="0"/>
                          <a:cs typeface="Arial" panose="020B0604020202020204" pitchFamily="34" charset="0"/>
                        </a:rPr>
                        <a:t> </a:t>
                      </a:r>
                    </a:p>
                    <a:p>
                      <a:pPr marL="342900" lvl="0" indent="-342900">
                        <a:lnSpc>
                          <a:spcPct val="300000"/>
                        </a:lnSpc>
                        <a:spcAft>
                          <a:spcPts val="0"/>
                        </a:spcAft>
                        <a:buFont typeface="+mj-lt"/>
                        <a:buAutoNum type="arabicParenR"/>
                      </a:pPr>
                      <a:r>
                        <a:rPr lang="en-GB" sz="1000" dirty="0">
                          <a:solidFill>
                            <a:schemeClr val="tx1"/>
                          </a:solidFill>
                          <a:effectLst/>
                          <a:latin typeface="Be Vietnam Pro" pitchFamily="2" charset="0"/>
                          <a:cs typeface="Arial" panose="020B0604020202020204" pitchFamily="34" charset="0"/>
                        </a:rPr>
                        <a:t> </a:t>
                      </a:r>
                      <a:r>
                        <a:rPr lang="en-GB" sz="1000" u="sng" dirty="0">
                          <a:solidFill>
                            <a:schemeClr val="tx1"/>
                          </a:solidFill>
                          <a:effectLst/>
                          <a:latin typeface="Be Vietnam Pro" pitchFamily="2" charset="0"/>
                          <a:cs typeface="Arial" panose="020B0604020202020204" pitchFamily="34" charset="0"/>
                        </a:rPr>
                        <a:t>				</a:t>
                      </a:r>
                      <a:endParaRPr lang="en-GB" sz="1000" dirty="0">
                        <a:solidFill>
                          <a:schemeClr val="tx1"/>
                        </a:solidFill>
                        <a:effectLst/>
                        <a:latin typeface="Be Vietnam Pro" pitchFamily="2" charset="0"/>
                        <a:cs typeface="Arial" panose="020B0604020202020204" pitchFamily="34" charset="0"/>
                      </a:endParaRPr>
                    </a:p>
                    <a:p>
                      <a:pPr marL="342900" lvl="0" indent="-342900">
                        <a:lnSpc>
                          <a:spcPct val="300000"/>
                        </a:lnSpc>
                        <a:spcAft>
                          <a:spcPts val="0"/>
                        </a:spcAft>
                        <a:buFont typeface="+mj-lt"/>
                        <a:buAutoNum type="arabicParenR"/>
                      </a:pPr>
                      <a:r>
                        <a:rPr lang="en-GB" sz="1000" dirty="0">
                          <a:solidFill>
                            <a:schemeClr val="tx1"/>
                          </a:solidFill>
                          <a:effectLst/>
                          <a:latin typeface="Be Vietnam Pro" pitchFamily="2" charset="0"/>
                          <a:cs typeface="Arial" panose="020B0604020202020204" pitchFamily="34" charset="0"/>
                        </a:rPr>
                        <a:t> </a:t>
                      </a:r>
                      <a:r>
                        <a:rPr lang="en-GB" sz="1000" u="sng" dirty="0">
                          <a:solidFill>
                            <a:schemeClr val="tx1"/>
                          </a:solidFill>
                          <a:effectLst/>
                          <a:latin typeface="Be Vietnam Pro" pitchFamily="2" charset="0"/>
                          <a:cs typeface="Arial" panose="020B0604020202020204" pitchFamily="34" charset="0"/>
                        </a:rPr>
                        <a:t>				</a:t>
                      </a:r>
                      <a:endParaRPr lang="en-GB" sz="1000" dirty="0">
                        <a:solidFill>
                          <a:schemeClr val="tx1"/>
                        </a:solidFill>
                        <a:effectLst/>
                        <a:latin typeface="Be Vietnam Pro" pitchFamily="2" charset="0"/>
                        <a:cs typeface="Arial" panose="020B0604020202020204" pitchFamily="34" charset="0"/>
                      </a:endParaRPr>
                    </a:p>
                    <a:p>
                      <a:pPr marL="342900" lvl="0" indent="-342900">
                        <a:lnSpc>
                          <a:spcPct val="300000"/>
                        </a:lnSpc>
                        <a:spcAft>
                          <a:spcPts val="0"/>
                        </a:spcAft>
                        <a:buFont typeface="+mj-lt"/>
                        <a:buAutoNum type="arabicParenR"/>
                      </a:pPr>
                      <a:r>
                        <a:rPr lang="en-GB" sz="1000" dirty="0">
                          <a:solidFill>
                            <a:schemeClr val="tx1"/>
                          </a:solidFill>
                          <a:effectLst/>
                          <a:latin typeface="Be Vietnam Pro" pitchFamily="2" charset="0"/>
                          <a:cs typeface="Arial" panose="020B0604020202020204" pitchFamily="34" charset="0"/>
                        </a:rPr>
                        <a:t> </a:t>
                      </a:r>
                      <a:r>
                        <a:rPr lang="en-GB" sz="1000" u="sng" dirty="0">
                          <a:solidFill>
                            <a:schemeClr val="tx1"/>
                          </a:solidFill>
                          <a:effectLst/>
                          <a:latin typeface="Be Vietnam Pro" pitchFamily="2" charset="0"/>
                          <a:cs typeface="Arial" panose="020B0604020202020204" pitchFamily="34" charset="0"/>
                        </a:rPr>
                        <a:t>				</a:t>
                      </a:r>
                      <a:endParaRPr lang="en-GB" sz="1000" dirty="0">
                        <a:solidFill>
                          <a:schemeClr val="tx1"/>
                        </a:solidFill>
                        <a:effectLst/>
                        <a:latin typeface="Be Vietnam Pro" pitchFamily="2" charset="0"/>
                        <a:cs typeface="Arial" panose="020B0604020202020204" pitchFamily="34" charset="0"/>
                      </a:endParaRPr>
                    </a:p>
                    <a:p>
                      <a:pPr marL="342900" lvl="0" indent="-342900">
                        <a:lnSpc>
                          <a:spcPct val="300000"/>
                        </a:lnSpc>
                        <a:spcAft>
                          <a:spcPts val="0"/>
                        </a:spcAft>
                        <a:buFont typeface="+mj-lt"/>
                        <a:buAutoNum type="arabicParenR"/>
                      </a:pPr>
                      <a:r>
                        <a:rPr lang="en-GB" sz="1000" dirty="0">
                          <a:solidFill>
                            <a:schemeClr val="tx1"/>
                          </a:solidFill>
                          <a:effectLst/>
                          <a:latin typeface="Be Vietnam Pro" pitchFamily="2" charset="0"/>
                          <a:cs typeface="Arial" panose="020B0604020202020204" pitchFamily="34" charset="0"/>
                        </a:rPr>
                        <a:t> </a:t>
                      </a:r>
                      <a:r>
                        <a:rPr lang="en-GB" sz="1000" u="sng" dirty="0">
                          <a:solidFill>
                            <a:schemeClr val="tx1"/>
                          </a:solidFill>
                          <a:effectLst/>
                          <a:latin typeface="Be Vietnam Pro" pitchFamily="2" charset="0"/>
                          <a:cs typeface="Arial" panose="020B0604020202020204" pitchFamily="34" charset="0"/>
                        </a:rPr>
                        <a:t>				</a:t>
                      </a:r>
                      <a:endParaRPr lang="en-GB" sz="1000" dirty="0">
                        <a:solidFill>
                          <a:schemeClr val="tx1"/>
                        </a:solidFill>
                        <a:effectLst/>
                        <a:latin typeface="Be Vietnam Pro" pitchFamily="2" charset="0"/>
                        <a:cs typeface="Arial" panose="020B0604020202020204" pitchFamily="34" charset="0"/>
                      </a:endParaRPr>
                    </a:p>
                    <a:p>
                      <a:pPr marL="342900" lvl="0" indent="-342900">
                        <a:lnSpc>
                          <a:spcPct val="300000"/>
                        </a:lnSpc>
                        <a:spcAft>
                          <a:spcPts val="0"/>
                        </a:spcAft>
                        <a:buFont typeface="+mj-lt"/>
                        <a:buAutoNum type="arabicParenR"/>
                      </a:pPr>
                      <a:r>
                        <a:rPr lang="en-GB" sz="1000" dirty="0">
                          <a:solidFill>
                            <a:schemeClr val="tx1"/>
                          </a:solidFill>
                          <a:effectLst/>
                          <a:latin typeface="Be Vietnam Pro" pitchFamily="2" charset="0"/>
                          <a:cs typeface="Arial" panose="020B0604020202020204" pitchFamily="34" charset="0"/>
                        </a:rPr>
                        <a:t> </a:t>
                      </a:r>
                      <a:r>
                        <a:rPr lang="en-GB" sz="1000" u="sng" dirty="0">
                          <a:solidFill>
                            <a:schemeClr val="tx1"/>
                          </a:solidFill>
                          <a:effectLst/>
                          <a:latin typeface="Be Vietnam Pro" pitchFamily="2" charset="0"/>
                          <a:cs typeface="Arial" panose="020B0604020202020204" pitchFamily="34" charset="0"/>
                        </a:rPr>
                        <a:t>				</a:t>
                      </a:r>
                      <a:endParaRPr lang="en-GB" sz="1000" dirty="0">
                        <a:solidFill>
                          <a:schemeClr val="tx1"/>
                        </a:solidFill>
                        <a:effectLst/>
                        <a:latin typeface="Be Vietnam Pro" pitchFamily="2" charset="0"/>
                        <a:cs typeface="Arial" panose="020B0604020202020204" pitchFamily="34" charset="0"/>
                      </a:endParaRPr>
                    </a:p>
                    <a:p>
                      <a:pPr marL="342900" lvl="0" indent="-342900">
                        <a:lnSpc>
                          <a:spcPct val="300000"/>
                        </a:lnSpc>
                        <a:spcAft>
                          <a:spcPts val="0"/>
                        </a:spcAft>
                        <a:buFont typeface="+mj-lt"/>
                        <a:buAutoNum type="arabicParenR"/>
                      </a:pPr>
                      <a:r>
                        <a:rPr lang="en-GB" sz="1000" dirty="0">
                          <a:solidFill>
                            <a:schemeClr val="tx1"/>
                          </a:solidFill>
                          <a:effectLst/>
                          <a:latin typeface="Be Vietnam Pro" pitchFamily="2" charset="0"/>
                          <a:cs typeface="Arial" panose="020B0604020202020204" pitchFamily="34" charset="0"/>
                        </a:rPr>
                        <a:t> </a:t>
                      </a:r>
                      <a:r>
                        <a:rPr lang="en-GB" sz="1000" u="sng" dirty="0">
                          <a:solidFill>
                            <a:schemeClr val="tx1"/>
                          </a:solidFill>
                          <a:effectLst/>
                          <a:latin typeface="Be Vietnam Pro" pitchFamily="2" charset="0"/>
                          <a:cs typeface="Arial" panose="020B0604020202020204" pitchFamily="34" charset="0"/>
                        </a:rPr>
                        <a:t>				</a:t>
                      </a:r>
                      <a:endParaRPr lang="en-GB" sz="1000" dirty="0">
                        <a:solidFill>
                          <a:schemeClr val="tx1"/>
                        </a:solidFill>
                        <a:effectLst/>
                        <a:latin typeface="Be Vietnam Pro" pitchFamily="2" charset="0"/>
                        <a:cs typeface="Arial" panose="020B0604020202020204" pitchFamily="34" charset="0"/>
                      </a:endParaRPr>
                    </a:p>
                    <a:p>
                      <a:pPr marL="342900" lvl="0" indent="-342900">
                        <a:lnSpc>
                          <a:spcPct val="300000"/>
                        </a:lnSpc>
                        <a:spcAft>
                          <a:spcPts val="0"/>
                        </a:spcAft>
                        <a:buFont typeface="+mj-lt"/>
                        <a:buAutoNum type="arabicParenR"/>
                      </a:pPr>
                      <a:r>
                        <a:rPr lang="en-GB" sz="1000" dirty="0">
                          <a:solidFill>
                            <a:schemeClr val="tx1"/>
                          </a:solidFill>
                          <a:effectLst/>
                          <a:latin typeface="Be Vietnam Pro" pitchFamily="2" charset="0"/>
                          <a:cs typeface="Arial" panose="020B0604020202020204" pitchFamily="34" charset="0"/>
                        </a:rPr>
                        <a:t> </a:t>
                      </a:r>
                      <a:r>
                        <a:rPr lang="en-GB" sz="1000" u="sng" dirty="0">
                          <a:solidFill>
                            <a:schemeClr val="tx1"/>
                          </a:solidFill>
                          <a:effectLst/>
                          <a:latin typeface="Be Vietnam Pro" pitchFamily="2" charset="0"/>
                          <a:cs typeface="Arial" panose="020B0604020202020204" pitchFamily="34" charset="0"/>
                        </a:rPr>
                        <a:t>				</a:t>
                      </a:r>
                      <a:endParaRPr lang="en-GB" sz="1000" dirty="0">
                        <a:solidFill>
                          <a:schemeClr val="tx1"/>
                        </a:solidFill>
                        <a:effectLst/>
                        <a:latin typeface="Be Vietnam Pro" pitchFamily="2" charset="0"/>
                        <a:cs typeface="Arial" panose="020B0604020202020204" pitchFamily="34" charset="0"/>
                      </a:endParaRPr>
                    </a:p>
                    <a:p>
                      <a:pPr marL="342900" lvl="0" indent="-342900">
                        <a:lnSpc>
                          <a:spcPct val="300000"/>
                        </a:lnSpc>
                        <a:spcAft>
                          <a:spcPts val="0"/>
                        </a:spcAft>
                        <a:buFont typeface="+mj-lt"/>
                        <a:buAutoNum type="arabicParenR"/>
                      </a:pPr>
                      <a:r>
                        <a:rPr lang="en-GB" sz="1000" dirty="0">
                          <a:solidFill>
                            <a:schemeClr val="tx1"/>
                          </a:solidFill>
                          <a:effectLst/>
                          <a:latin typeface="Be Vietnam Pro" pitchFamily="2" charset="0"/>
                          <a:cs typeface="Arial" panose="020B0604020202020204" pitchFamily="34" charset="0"/>
                        </a:rPr>
                        <a:t> </a:t>
                      </a:r>
                      <a:r>
                        <a:rPr lang="en-GB" sz="1000" u="sng" dirty="0">
                          <a:solidFill>
                            <a:schemeClr val="tx1"/>
                          </a:solidFill>
                          <a:effectLst/>
                          <a:latin typeface="Be Vietnam Pro" pitchFamily="2" charset="0"/>
                          <a:cs typeface="Arial" panose="020B0604020202020204" pitchFamily="34" charset="0"/>
                        </a:rPr>
                        <a:t>				</a:t>
                      </a:r>
                      <a:endParaRPr lang="en-GB" sz="1000" dirty="0">
                        <a:solidFill>
                          <a:schemeClr val="tx1"/>
                        </a:solidFill>
                        <a:effectLst/>
                        <a:latin typeface="Be Vietnam Pro" pitchFamily="2" charset="0"/>
                        <a:cs typeface="Arial" panose="020B0604020202020204" pitchFamily="34" charset="0"/>
                      </a:endParaRPr>
                    </a:p>
                    <a:p>
                      <a:pPr algn="ctr">
                        <a:lnSpc>
                          <a:spcPct val="107000"/>
                        </a:lnSpc>
                        <a:spcAft>
                          <a:spcPts val="0"/>
                        </a:spcAft>
                      </a:pPr>
                      <a:r>
                        <a:rPr lang="en-GB" sz="1000" dirty="0">
                          <a:solidFill>
                            <a:schemeClr val="tx1"/>
                          </a:solidFill>
                          <a:effectLst/>
                          <a:latin typeface="Be Vietnam Pro" pitchFamily="2" charset="0"/>
                          <a:cs typeface="Arial" panose="020B0604020202020204" pitchFamily="34" charset="0"/>
                        </a:rPr>
                        <a:t>Least important</a:t>
                      </a:r>
                    </a:p>
                    <a:p>
                      <a:pPr>
                        <a:lnSpc>
                          <a:spcPct val="107000"/>
                        </a:lnSpc>
                        <a:spcAft>
                          <a:spcPts val="0"/>
                        </a:spcAft>
                      </a:pPr>
                      <a:r>
                        <a:rPr lang="en-GB" sz="1000" dirty="0">
                          <a:solidFill>
                            <a:schemeClr val="tx1"/>
                          </a:solidFill>
                          <a:effectLst/>
                          <a:latin typeface="Be Vietnam Pro" pitchFamily="2" charset="0"/>
                          <a:cs typeface="Arial" panose="020B0604020202020204" pitchFamily="34" charset="0"/>
                        </a:rPr>
                        <a:t> </a:t>
                      </a:r>
                    </a:p>
                    <a:p>
                      <a:pPr>
                        <a:lnSpc>
                          <a:spcPct val="107000"/>
                        </a:lnSpc>
                        <a:spcAft>
                          <a:spcPts val="0"/>
                        </a:spcAft>
                      </a:pPr>
                      <a:r>
                        <a:rPr lang="en-GB" sz="600" dirty="0">
                          <a:solidFill>
                            <a:schemeClr val="tx1"/>
                          </a:solidFill>
                          <a:effectLst/>
                          <a:latin typeface="Be Vietnam Pro" pitchFamily="2" charset="0"/>
                          <a:cs typeface="Arial" panose="020B0604020202020204" pitchFamily="34" charset="0"/>
                        </a:rPr>
                        <a:t> </a:t>
                      </a:r>
                      <a:endParaRPr lang="en-GB" sz="600" dirty="0">
                        <a:solidFill>
                          <a:schemeClr val="tx1"/>
                        </a:solidFill>
                        <a:effectLst/>
                        <a:latin typeface="Be Vietnam Pro" pitchFamily="2" charset="0"/>
                        <a:ea typeface="Calibri" panose="020F0502020204030204" pitchFamily="34" charset="0"/>
                        <a:cs typeface="Arial" panose="020B0604020202020204" pitchFamily="34" charset="0"/>
                      </a:endParaRPr>
                    </a:p>
                  </a:txBody>
                  <a:tcPr marL="39683" marR="39683" marT="0" marB="0">
                    <a:noFill/>
                  </a:tcPr>
                </a:tc>
                <a:extLst>
                  <a:ext uri="{0D108BD9-81ED-4DB2-BD59-A6C34878D82A}">
                    <a16:rowId xmlns:a16="http://schemas.microsoft.com/office/drawing/2014/main" val="3032976002"/>
                  </a:ext>
                </a:extLst>
              </a:tr>
            </a:tbl>
          </a:graphicData>
        </a:graphic>
      </p:graphicFrame>
      <p:pic>
        <p:nvPicPr>
          <p:cNvPr id="14" name="Picture 13">
            <a:extLst>
              <a:ext uri="{FF2B5EF4-FFF2-40B4-BE49-F238E27FC236}">
                <a16:creationId xmlns:a16="http://schemas.microsoft.com/office/drawing/2014/main" id="{38AEA603-B89D-C528-8FA6-79A4D5675226}"/>
              </a:ext>
            </a:extLst>
          </p:cNvPr>
          <p:cNvPicPr>
            <a:picLocks noChangeAspect="1"/>
          </p:cNvPicPr>
          <p:nvPr/>
        </p:nvPicPr>
        <p:blipFill>
          <a:blip r:embed="rId4"/>
          <a:stretch>
            <a:fillRect/>
          </a:stretch>
        </p:blipFill>
        <p:spPr>
          <a:xfrm>
            <a:off x="11490304" y="2022222"/>
            <a:ext cx="263778" cy="3198566"/>
          </a:xfrm>
          <a:prstGeom prst="rect">
            <a:avLst/>
          </a:prstGeom>
        </p:spPr>
      </p:pic>
      <p:graphicFrame>
        <p:nvGraphicFramePr>
          <p:cNvPr id="15" name="Content Placeholder 3">
            <a:extLst>
              <a:ext uri="{FF2B5EF4-FFF2-40B4-BE49-F238E27FC236}">
                <a16:creationId xmlns:a16="http://schemas.microsoft.com/office/drawing/2014/main" id="{726D4C78-6344-5DD9-C7C4-61B3FAAA282E}"/>
              </a:ext>
            </a:extLst>
          </p:cNvPr>
          <p:cNvGraphicFramePr>
            <a:graphicFrameLocks/>
          </p:cNvGraphicFramePr>
          <p:nvPr>
            <p:extLst>
              <p:ext uri="{D42A27DB-BD31-4B8C-83A1-F6EECF244321}">
                <p14:modId xmlns:p14="http://schemas.microsoft.com/office/powerpoint/2010/main" val="1691312106"/>
              </p:ext>
            </p:extLst>
          </p:nvPr>
        </p:nvGraphicFramePr>
        <p:xfrm>
          <a:off x="437917" y="1556084"/>
          <a:ext cx="6505544" cy="4128464"/>
        </p:xfrm>
        <a:graphic>
          <a:graphicData uri="http://schemas.openxmlformats.org/drawingml/2006/table">
            <a:tbl>
              <a:tblPr firstRow="1" bandRow="1">
                <a:tableStyleId>{5C22544A-7EE6-4342-B048-85BDC9FD1C3A}</a:tableStyleId>
              </a:tblPr>
              <a:tblGrid>
                <a:gridCol w="1626386">
                  <a:extLst>
                    <a:ext uri="{9D8B030D-6E8A-4147-A177-3AD203B41FA5}">
                      <a16:colId xmlns:a16="http://schemas.microsoft.com/office/drawing/2014/main" val="20000"/>
                    </a:ext>
                  </a:extLst>
                </a:gridCol>
                <a:gridCol w="1626386">
                  <a:extLst>
                    <a:ext uri="{9D8B030D-6E8A-4147-A177-3AD203B41FA5}">
                      <a16:colId xmlns:a16="http://schemas.microsoft.com/office/drawing/2014/main" val="20001"/>
                    </a:ext>
                  </a:extLst>
                </a:gridCol>
                <a:gridCol w="1626386">
                  <a:extLst>
                    <a:ext uri="{9D8B030D-6E8A-4147-A177-3AD203B41FA5}">
                      <a16:colId xmlns:a16="http://schemas.microsoft.com/office/drawing/2014/main" val="20002"/>
                    </a:ext>
                  </a:extLst>
                </a:gridCol>
                <a:gridCol w="1626386">
                  <a:extLst>
                    <a:ext uri="{9D8B030D-6E8A-4147-A177-3AD203B41FA5}">
                      <a16:colId xmlns:a16="http://schemas.microsoft.com/office/drawing/2014/main" val="20003"/>
                    </a:ext>
                  </a:extLst>
                </a:gridCol>
              </a:tblGrid>
              <a:tr h="206423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50" b="0" kern="1200" dirty="0">
                        <a:solidFill>
                          <a:srgbClr val="000000"/>
                        </a:solidFill>
                        <a:effectLst/>
                        <a:latin typeface="Be Vietnam Pro" pitchFamily="2"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50" b="0" kern="1200" dirty="0">
                          <a:solidFill>
                            <a:srgbClr val="000000"/>
                          </a:solidFill>
                          <a:effectLst/>
                          <a:latin typeface="Be Vietnam Pro" pitchFamily="2" charset="0"/>
                          <a:ea typeface="+mn-ea"/>
                          <a:cs typeface="Arial" panose="020B0604020202020204" pitchFamily="34" charset="0"/>
                        </a:rPr>
                        <a:t>A. </a:t>
                      </a:r>
                      <a:r>
                        <a:rPr lang="en-GB" sz="1050" b="1" kern="1200" dirty="0">
                          <a:solidFill>
                            <a:srgbClr val="000000"/>
                          </a:solidFill>
                          <a:effectLst/>
                          <a:latin typeface="Be Vietnam Pro" pitchFamily="2" charset="0"/>
                          <a:ea typeface="+mn-ea"/>
                          <a:cs typeface="Arial" panose="020B0604020202020204" pitchFamily="34" charset="0"/>
                        </a:rPr>
                        <a:t>Supersonic flight</a:t>
                      </a:r>
                    </a:p>
                    <a:p>
                      <a:pPr algn="ctr"/>
                      <a:endParaRPr lang="en-US" sz="1050" b="0" dirty="0">
                        <a:solidFill>
                          <a:srgbClr val="000000"/>
                        </a:solidFill>
                        <a:latin typeface="Be Vietnam Pro" pitchFamily="2"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50" b="0" kern="1200" dirty="0">
                        <a:solidFill>
                          <a:srgbClr val="000000"/>
                        </a:solidFill>
                        <a:effectLst/>
                        <a:latin typeface="Be Vietnam Pro" pitchFamily="2"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50" b="0" kern="1200" dirty="0">
                          <a:solidFill>
                            <a:srgbClr val="000000"/>
                          </a:solidFill>
                          <a:effectLst/>
                          <a:latin typeface="Be Vietnam Pro" pitchFamily="2" charset="0"/>
                          <a:ea typeface="+mn-ea"/>
                          <a:cs typeface="Arial" panose="020B0604020202020204" pitchFamily="34" charset="0"/>
                        </a:rPr>
                        <a:t>B. </a:t>
                      </a:r>
                      <a:r>
                        <a:rPr lang="en-GB" sz="1050" b="1" kern="1200" dirty="0">
                          <a:solidFill>
                            <a:srgbClr val="000000"/>
                          </a:solidFill>
                          <a:effectLst/>
                          <a:latin typeface="Be Vietnam Pro" pitchFamily="2" charset="0"/>
                          <a:ea typeface="+mn-ea"/>
                          <a:cs typeface="Arial" panose="020B0604020202020204" pitchFamily="34" charset="0"/>
                        </a:rPr>
                        <a:t>Vertical take off and landing</a:t>
                      </a:r>
                    </a:p>
                    <a:p>
                      <a:pPr algn="ctr"/>
                      <a:endParaRPr lang="en-US" sz="1050" b="0" dirty="0">
                        <a:solidFill>
                          <a:srgbClr val="000000"/>
                        </a:solidFill>
                        <a:latin typeface="Be Vietnam Pro" pitchFamily="2"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50" b="0" kern="1200" dirty="0">
                        <a:solidFill>
                          <a:srgbClr val="000000"/>
                        </a:solidFill>
                        <a:effectLst/>
                        <a:latin typeface="Be Vietnam Pro" pitchFamily="2"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50" b="0" kern="1200" dirty="0">
                          <a:solidFill>
                            <a:srgbClr val="000000"/>
                          </a:solidFill>
                          <a:effectLst/>
                          <a:latin typeface="Be Vietnam Pro" pitchFamily="2" charset="0"/>
                          <a:ea typeface="+mn-ea"/>
                          <a:cs typeface="Arial" panose="020B0604020202020204" pitchFamily="34" charset="0"/>
                        </a:rPr>
                        <a:t>C. </a:t>
                      </a:r>
                      <a:r>
                        <a:rPr lang="en-GB" sz="1050" b="1" kern="1200" dirty="0">
                          <a:solidFill>
                            <a:srgbClr val="000000"/>
                          </a:solidFill>
                          <a:effectLst/>
                          <a:latin typeface="Be Vietnam Pro" pitchFamily="2" charset="0"/>
                          <a:ea typeface="+mn-ea"/>
                          <a:cs typeface="Arial" panose="020B0604020202020204" pitchFamily="34" charset="0"/>
                        </a:rPr>
                        <a:t>Multi-role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50" b="0" kern="1200" dirty="0">
                        <a:solidFill>
                          <a:srgbClr val="000000"/>
                        </a:solidFill>
                        <a:effectLst/>
                        <a:latin typeface="Be Vietnam Pro" pitchFamily="2"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50" b="0" kern="1200" dirty="0">
                          <a:solidFill>
                            <a:srgbClr val="000000"/>
                          </a:solidFill>
                          <a:effectLst/>
                          <a:latin typeface="Be Vietnam Pro" pitchFamily="2" charset="0"/>
                          <a:ea typeface="+mn-ea"/>
                          <a:cs typeface="Arial" panose="020B0604020202020204" pitchFamily="34" charset="0"/>
                        </a:rPr>
                        <a:t>The F35 is designed for ground attack</a:t>
                      </a:r>
                      <a:r>
                        <a:rPr lang="en-GB" sz="1050" b="0" strike="sngStrike" kern="1200" dirty="0">
                          <a:solidFill>
                            <a:srgbClr val="000000"/>
                          </a:solidFill>
                          <a:effectLst/>
                          <a:latin typeface="Be Vietnam Pro" pitchFamily="2" charset="0"/>
                          <a:ea typeface="+mn-ea"/>
                          <a:cs typeface="Arial" panose="020B0604020202020204" pitchFamily="34" charset="0"/>
                        </a:rPr>
                        <a:t> </a:t>
                      </a:r>
                      <a:r>
                        <a:rPr lang="en-GB" sz="1050" b="0" kern="1200" dirty="0">
                          <a:solidFill>
                            <a:srgbClr val="000000"/>
                          </a:solidFill>
                          <a:effectLst/>
                          <a:latin typeface="Be Vietnam Pro" pitchFamily="2" charset="0"/>
                          <a:ea typeface="+mn-ea"/>
                          <a:cs typeface="Arial" panose="020B0604020202020204" pitchFamily="34" charset="0"/>
                        </a:rPr>
                        <a:t>and air-to-air combat</a:t>
                      </a:r>
                    </a:p>
                    <a:p>
                      <a:pPr algn="ctr"/>
                      <a:endParaRPr lang="en-US" sz="1050" b="0" dirty="0">
                        <a:solidFill>
                          <a:srgbClr val="000000"/>
                        </a:solidFill>
                        <a:latin typeface="Be Vietnam Pro" pitchFamily="2"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50" b="0" kern="1200" dirty="0">
                        <a:solidFill>
                          <a:srgbClr val="C3092B"/>
                        </a:solidFill>
                        <a:effectLst/>
                        <a:latin typeface="Be Vietnam Pro" pitchFamily="2"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50" b="0" kern="1200" dirty="0">
                          <a:solidFill>
                            <a:srgbClr val="000000"/>
                          </a:solidFill>
                          <a:effectLst/>
                          <a:latin typeface="Be Vietnam Pro" pitchFamily="2" charset="0"/>
                          <a:ea typeface="+mn-ea"/>
                          <a:cs typeface="Arial" panose="020B0604020202020204" pitchFamily="34" charset="0"/>
                        </a:rPr>
                        <a:t>D. </a:t>
                      </a:r>
                      <a:r>
                        <a:rPr lang="en-GB" sz="1050" b="1" kern="1200" dirty="0">
                          <a:solidFill>
                            <a:srgbClr val="000000"/>
                          </a:solidFill>
                          <a:effectLst/>
                          <a:latin typeface="Be Vietnam Pro" pitchFamily="2" charset="0"/>
                          <a:ea typeface="+mn-ea"/>
                          <a:cs typeface="Arial" panose="020B0604020202020204" pitchFamily="34" charset="0"/>
                        </a:rPr>
                        <a:t>Continuous all-direction target detection and attack</a:t>
                      </a:r>
                      <a:r>
                        <a:rPr lang="en-GB" sz="1050" b="0" kern="1200" dirty="0">
                          <a:solidFill>
                            <a:srgbClr val="000000"/>
                          </a:solidFill>
                          <a:effectLst/>
                          <a:latin typeface="Be Vietnam Pro" pitchFamily="2"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b="0" kern="1200" dirty="0">
                        <a:solidFill>
                          <a:srgbClr val="000000"/>
                        </a:solidFill>
                        <a:effectLst/>
                        <a:latin typeface="Be Vietnam Pro" pitchFamily="2"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50" b="0" kern="1200" dirty="0">
                          <a:solidFill>
                            <a:srgbClr val="000000"/>
                          </a:solidFill>
                          <a:effectLst/>
                          <a:latin typeface="Be Vietnam Pro" pitchFamily="2" charset="0"/>
                          <a:ea typeface="+mn-ea"/>
                          <a:cs typeface="Arial" panose="020B0604020202020204" pitchFamily="34" charset="0"/>
                        </a:rPr>
                        <a:t>The F35 does not need to be physically pointing at its target</a:t>
                      </a:r>
                      <a:r>
                        <a:rPr lang="en-GB" sz="1050" b="0" kern="1200" baseline="0" dirty="0">
                          <a:solidFill>
                            <a:srgbClr val="000000"/>
                          </a:solidFill>
                          <a:effectLst/>
                          <a:latin typeface="Be Vietnam Pro" pitchFamily="2" charset="0"/>
                          <a:ea typeface="+mn-ea"/>
                          <a:cs typeface="Arial" panose="020B0604020202020204" pitchFamily="34" charset="0"/>
                        </a:rPr>
                        <a:t> </a:t>
                      </a:r>
                      <a:r>
                        <a:rPr lang="en-GB" sz="1050" b="0" kern="1200" dirty="0">
                          <a:solidFill>
                            <a:srgbClr val="000000"/>
                          </a:solidFill>
                          <a:effectLst/>
                          <a:latin typeface="Be Vietnam Pro" pitchFamily="2" charset="0"/>
                          <a:ea typeface="+mn-ea"/>
                          <a:cs typeface="Arial" panose="020B0604020202020204" pitchFamily="34" charset="0"/>
                        </a:rPr>
                        <a:t>to be successful</a:t>
                      </a:r>
                      <a:r>
                        <a:rPr lang="en-GB" sz="1050" b="0" dirty="0">
                          <a:solidFill>
                            <a:srgbClr val="000000"/>
                          </a:solidFill>
                          <a:effectLst/>
                          <a:latin typeface="Be Vietnam Pro" pitchFamily="2" charset="0"/>
                          <a:cs typeface="Arial" panose="020B0604020202020204" pitchFamily="34" charset="0"/>
                        </a:rPr>
                        <a:t> </a:t>
                      </a:r>
                      <a:endParaRPr lang="en-US" sz="1050" b="0" dirty="0">
                        <a:solidFill>
                          <a:srgbClr val="000000"/>
                        </a:solidFill>
                        <a:latin typeface="Be Vietnam Pro" pitchFamily="2"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50" b="0" kern="1200" dirty="0">
                        <a:solidFill>
                          <a:srgbClr val="000000"/>
                        </a:solidFill>
                        <a:effectLst/>
                        <a:latin typeface="Be Vietnam Pro" pitchFamily="2" charset="0"/>
                        <a:ea typeface="+mn-ea"/>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0642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b="0" kern="1200" dirty="0">
                        <a:solidFill>
                          <a:srgbClr val="000000"/>
                        </a:solidFill>
                        <a:effectLst/>
                        <a:latin typeface="Be Vietnam Pro" pitchFamily="2"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50" b="0" kern="1200" dirty="0">
                          <a:solidFill>
                            <a:srgbClr val="000000"/>
                          </a:solidFill>
                          <a:effectLst/>
                          <a:latin typeface="Be Vietnam Pro" pitchFamily="2" charset="0"/>
                          <a:ea typeface="+mn-ea"/>
                          <a:cs typeface="Arial" panose="020B0604020202020204" pitchFamily="34" charset="0"/>
                        </a:rPr>
                        <a:t>E. </a:t>
                      </a:r>
                      <a:r>
                        <a:rPr lang="en-GB" sz="1050" b="1" kern="1200" dirty="0">
                          <a:solidFill>
                            <a:srgbClr val="000000"/>
                          </a:solidFill>
                          <a:effectLst/>
                          <a:latin typeface="Be Vietnam Pro" pitchFamily="2" charset="0"/>
                          <a:ea typeface="+mn-ea"/>
                          <a:cs typeface="Arial" panose="020B0604020202020204" pitchFamily="34" charset="0"/>
                        </a:rPr>
                        <a:t>Stealth technology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b="1" kern="1200" dirty="0">
                        <a:solidFill>
                          <a:srgbClr val="000000"/>
                        </a:solidFill>
                        <a:effectLst/>
                        <a:latin typeface="Be Vietnam Pro" pitchFamily="2"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50" b="0" kern="1200" dirty="0">
                          <a:solidFill>
                            <a:srgbClr val="000000"/>
                          </a:solidFill>
                          <a:effectLst/>
                          <a:latin typeface="Be Vietnam Pro" pitchFamily="2" charset="0"/>
                          <a:ea typeface="+mn-ea"/>
                          <a:cs typeface="Arial" panose="020B0604020202020204" pitchFamily="34" charset="0"/>
                        </a:rPr>
                        <a:t>Makes the plane less visible to the enemy (it cannot be picked up by radar)</a:t>
                      </a:r>
                    </a:p>
                    <a:p>
                      <a:pPr algn="ctr"/>
                      <a:endParaRPr lang="en-US" sz="1050" b="0" dirty="0">
                        <a:solidFill>
                          <a:srgbClr val="000000"/>
                        </a:solidFill>
                        <a:latin typeface="Be Vietnam Pro" pitchFamily="2"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b="0" kern="1200" dirty="0">
                        <a:solidFill>
                          <a:srgbClr val="000000"/>
                        </a:solidFill>
                        <a:effectLst/>
                        <a:latin typeface="Be Vietnam Pro" pitchFamily="2"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50" b="0" kern="1200" dirty="0">
                          <a:solidFill>
                            <a:srgbClr val="000000"/>
                          </a:solidFill>
                          <a:effectLst/>
                          <a:latin typeface="Be Vietnam Pro" pitchFamily="2" charset="0"/>
                          <a:ea typeface="+mn-ea"/>
                          <a:cs typeface="Arial" panose="020B0604020202020204" pitchFamily="34" charset="0"/>
                        </a:rPr>
                        <a:t>F. </a:t>
                      </a:r>
                      <a:r>
                        <a:rPr lang="en-GB" sz="1050" b="1" kern="1200" dirty="0">
                          <a:solidFill>
                            <a:srgbClr val="000000"/>
                          </a:solidFill>
                          <a:effectLst/>
                          <a:latin typeface="Be Vietnam Pro" pitchFamily="2" charset="0"/>
                          <a:ea typeface="+mn-ea"/>
                          <a:cs typeface="Arial" panose="020B0604020202020204" pitchFamily="34" charset="0"/>
                        </a:rPr>
                        <a:t>Helmet</a:t>
                      </a:r>
                      <a:r>
                        <a:rPr lang="en-GB" sz="1050" b="0" kern="1200" dirty="0">
                          <a:solidFill>
                            <a:srgbClr val="000000"/>
                          </a:solidFill>
                          <a:effectLst/>
                          <a:latin typeface="Be Vietnam Pro" pitchFamily="2"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b="0" kern="1200" dirty="0">
                        <a:solidFill>
                          <a:srgbClr val="000000"/>
                        </a:solidFill>
                        <a:effectLst/>
                        <a:latin typeface="Be Vietnam Pro" pitchFamily="2"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50" b="0" kern="1200" dirty="0">
                          <a:solidFill>
                            <a:srgbClr val="000000"/>
                          </a:solidFill>
                          <a:effectLst/>
                          <a:latin typeface="Be Vietnam Pro" pitchFamily="2" charset="0"/>
                          <a:ea typeface="+mn-ea"/>
                          <a:cs typeface="Arial" panose="020B0604020202020204" pitchFamily="34" charset="0"/>
                        </a:rPr>
                        <a:t>Linked to sensors on the aircraft - allows the pilot to ‘see through the plane’</a:t>
                      </a:r>
                    </a:p>
                    <a:p>
                      <a:pPr algn="ctr"/>
                      <a:endParaRPr lang="en-US" sz="1050" b="0" dirty="0">
                        <a:solidFill>
                          <a:srgbClr val="000000"/>
                        </a:solidFill>
                        <a:latin typeface="Be Vietnam Pro" pitchFamily="2"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GB" sz="1050" b="0" kern="1200" dirty="0">
                          <a:solidFill>
                            <a:srgbClr val="000000"/>
                          </a:solidFill>
                          <a:effectLst/>
                          <a:latin typeface="Be Vietnam Pro" pitchFamily="2"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50" b="0" kern="1200" dirty="0">
                          <a:solidFill>
                            <a:srgbClr val="000000"/>
                          </a:solidFill>
                          <a:effectLst/>
                          <a:latin typeface="Be Vietnam Pro" pitchFamily="2" charset="0"/>
                          <a:ea typeface="+mn-ea"/>
                          <a:cs typeface="Arial" panose="020B0604020202020204" pitchFamily="34" charset="0"/>
                        </a:rPr>
                        <a:t>G. </a:t>
                      </a:r>
                      <a:r>
                        <a:rPr lang="en-GB" sz="1050" b="1" kern="1200" dirty="0">
                          <a:solidFill>
                            <a:srgbClr val="000000"/>
                          </a:solidFill>
                          <a:effectLst/>
                          <a:latin typeface="Be Vietnam Pro" pitchFamily="2" charset="0"/>
                          <a:ea typeface="+mn-ea"/>
                          <a:cs typeface="Arial" panose="020B0604020202020204" pitchFamily="34" charset="0"/>
                        </a:rPr>
                        <a:t>High-speed data networking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b="0" kern="1200" dirty="0">
                        <a:solidFill>
                          <a:srgbClr val="000000"/>
                        </a:solidFill>
                        <a:effectLst/>
                        <a:latin typeface="Be Vietnam Pro" pitchFamily="2"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50" b="0" kern="1200" dirty="0">
                          <a:solidFill>
                            <a:srgbClr val="000000"/>
                          </a:solidFill>
                          <a:effectLst/>
                          <a:latin typeface="Be Vietnam Pro" pitchFamily="2" charset="0"/>
                          <a:ea typeface="+mn-ea"/>
                          <a:cs typeface="Arial" panose="020B0604020202020204" pitchFamily="34" charset="0"/>
                        </a:rPr>
                        <a:t>Collects and shares information immediately with allies on the ground, in the air or at sea</a:t>
                      </a:r>
                    </a:p>
                    <a:p>
                      <a:pPr algn="ctr"/>
                      <a:endParaRPr lang="en-US" sz="1050" b="0" dirty="0">
                        <a:solidFill>
                          <a:srgbClr val="000000"/>
                        </a:solidFill>
                        <a:latin typeface="Be Vietnam Pro" pitchFamily="2"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b="0" kern="1200" dirty="0">
                        <a:solidFill>
                          <a:srgbClr val="000000"/>
                        </a:solidFill>
                        <a:effectLst/>
                        <a:latin typeface="Be Vietnam Pro" pitchFamily="2"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50" b="0" kern="1200" dirty="0">
                          <a:solidFill>
                            <a:srgbClr val="000000"/>
                          </a:solidFill>
                          <a:effectLst/>
                          <a:latin typeface="Be Vietnam Pro" pitchFamily="2" charset="0"/>
                          <a:ea typeface="+mn-ea"/>
                          <a:cs typeface="Arial" panose="020B0604020202020204" pitchFamily="34" charset="0"/>
                        </a:rPr>
                        <a:t>H. </a:t>
                      </a:r>
                      <a:r>
                        <a:rPr lang="en-GB" sz="1050" b="1" kern="1200" dirty="0">
                          <a:solidFill>
                            <a:srgbClr val="000000"/>
                          </a:solidFill>
                          <a:effectLst/>
                          <a:latin typeface="Be Vietnam Pro" pitchFamily="2" charset="0"/>
                          <a:ea typeface="+mn-ea"/>
                          <a:cs typeface="Arial" panose="020B0604020202020204" pitchFamily="34" charset="0"/>
                        </a:rPr>
                        <a:t>Electronic attack capabilities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b="1" kern="1200" dirty="0">
                        <a:solidFill>
                          <a:srgbClr val="000000"/>
                        </a:solidFill>
                        <a:effectLst/>
                        <a:latin typeface="Be Vietnam Pro" pitchFamily="2"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50" b="0" kern="1200" dirty="0">
                          <a:solidFill>
                            <a:srgbClr val="000000"/>
                          </a:solidFill>
                          <a:effectLst/>
                          <a:latin typeface="Be Vietnam Pro" pitchFamily="2" charset="0"/>
                          <a:ea typeface="+mn-ea"/>
                          <a:cs typeface="Arial" panose="020B0604020202020204" pitchFamily="34" charset="0"/>
                        </a:rPr>
                        <a:t>Can locate and track enemy forces, jam radio frequencies, attack networks and suppress enemy radars</a:t>
                      </a:r>
                    </a:p>
                    <a:p>
                      <a:pPr algn="ctr"/>
                      <a:endParaRPr lang="en-US" sz="1050" b="0" dirty="0">
                        <a:solidFill>
                          <a:srgbClr val="000000"/>
                        </a:solidFill>
                        <a:latin typeface="Be Vietnam Pro" pitchFamily="2"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6" name="Rectangle 15">
            <a:extLst>
              <a:ext uri="{FF2B5EF4-FFF2-40B4-BE49-F238E27FC236}">
                <a16:creationId xmlns:a16="http://schemas.microsoft.com/office/drawing/2014/main" id="{AC8B0B3E-D30C-7BC3-A1EF-062596F08EC8}"/>
              </a:ext>
            </a:extLst>
          </p:cNvPr>
          <p:cNvSpPr/>
          <p:nvPr/>
        </p:nvSpPr>
        <p:spPr>
          <a:xfrm>
            <a:off x="391491" y="547511"/>
            <a:ext cx="4572000" cy="625941"/>
          </a:xfrm>
          <a:prstGeom prst="rect">
            <a:avLst/>
          </a:prstGeom>
        </p:spPr>
        <p:txBody>
          <a:bodyPr>
            <a:spAutoFit/>
          </a:bodyPr>
          <a:lstStyle/>
          <a:p>
            <a:pPr>
              <a:lnSpc>
                <a:spcPct val="107000"/>
              </a:lnSpc>
              <a:spcAft>
                <a:spcPts val="800"/>
              </a:spcAft>
            </a:pPr>
            <a:r>
              <a:rPr lang="en-GB" sz="1100" b="1" dirty="0">
                <a:latin typeface="Be Vietnam Pro" pitchFamily="2" charset="0"/>
                <a:ea typeface="Calibri" panose="020F0502020204030204" pitchFamily="34" charset="0"/>
                <a:cs typeface="Arial" panose="020B0604020202020204" pitchFamily="34" charset="0"/>
              </a:rPr>
              <a:t>Task 1</a:t>
            </a:r>
            <a:r>
              <a:rPr lang="en-GB" sz="1100" dirty="0">
                <a:latin typeface="Be Vietnam Pro" pitchFamily="2" charset="0"/>
                <a:ea typeface="Calibri" panose="020F0502020204030204" pitchFamily="34" charset="0"/>
                <a:cs typeface="Arial" panose="020B0604020202020204" pitchFamily="34" charset="0"/>
              </a:rPr>
              <a:t> Discuss what each of the technologies listed below would be used for, and their importance to the pilot and “mission control”.</a:t>
            </a:r>
          </a:p>
        </p:txBody>
      </p:sp>
      <p:sp>
        <p:nvSpPr>
          <p:cNvPr id="17" name="Title 1">
            <a:extLst>
              <a:ext uri="{FF2B5EF4-FFF2-40B4-BE49-F238E27FC236}">
                <a16:creationId xmlns:a16="http://schemas.microsoft.com/office/drawing/2014/main" id="{0FF3F1B1-145E-C67B-4451-956FFA54A727}"/>
              </a:ext>
            </a:extLst>
          </p:cNvPr>
          <p:cNvSpPr>
            <a:spLocks noGrp="1"/>
          </p:cNvSpPr>
          <p:nvPr>
            <p:ph type="title"/>
          </p:nvPr>
        </p:nvSpPr>
        <p:spPr>
          <a:xfrm>
            <a:off x="1672390" y="5978279"/>
            <a:ext cx="7599947" cy="982136"/>
          </a:xfrm>
        </p:spPr>
        <p:txBody>
          <a:bodyPr>
            <a:normAutofit/>
          </a:bodyPr>
          <a:lstStyle/>
          <a:p>
            <a:r>
              <a:rPr lang="en-GB" sz="3600" dirty="0">
                <a:latin typeface="Be Vietnam Pro Medium" pitchFamily="2" charset="77"/>
              </a:rPr>
              <a:t>Designed to Win</a:t>
            </a:r>
            <a:endParaRPr lang="en-US" sz="3600" dirty="0">
              <a:latin typeface="Be Vietnam Pro Medium" pitchFamily="2" charset="77"/>
            </a:endParaRPr>
          </a:p>
        </p:txBody>
      </p:sp>
    </p:spTree>
    <p:extLst>
      <p:ext uri="{BB962C8B-B14F-4D97-AF65-F5344CB8AC3E}">
        <p14:creationId xmlns:p14="http://schemas.microsoft.com/office/powerpoint/2010/main" val="345594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5C877-0CF9-9616-C146-2BCE640B1FBB}"/>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AD832E01-B5FE-713F-6178-9DCE9F7EC1D1}"/>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B2DF19BF-70DF-89BC-D26D-B1C67BDD03E0}"/>
              </a:ext>
            </a:extLst>
          </p:cNvPr>
          <p:cNvSpPr>
            <a:spLocks noGrp="1"/>
          </p:cNvSpPr>
          <p:nvPr>
            <p:ph type="title"/>
          </p:nvPr>
        </p:nvSpPr>
        <p:spPr/>
        <p:txBody>
          <a:bodyPr/>
          <a:lstStyle/>
          <a:p>
            <a:r>
              <a:rPr lang="en-GB" dirty="0">
                <a:latin typeface="Be Vietnam Pro Medium" pitchFamily="2" charset="77"/>
              </a:rPr>
              <a:t>What is the RAF?</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D0920448-97A5-395D-75FF-0778E410FCB1}"/>
              </a:ext>
            </a:extLst>
          </p:cNvPr>
          <p:cNvSpPr txBox="1">
            <a:spLocks/>
          </p:cNvSpPr>
          <p:nvPr/>
        </p:nvSpPr>
        <p:spPr>
          <a:xfrm>
            <a:off x="6308557" y="2280403"/>
            <a:ext cx="4810125"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000" dirty="0">
                <a:solidFill>
                  <a:schemeClr val="tx1"/>
                </a:solidFill>
                <a:latin typeface="Be Vietnam Pro" pitchFamily="2" charset="0"/>
              </a:rPr>
              <a:t>RAF stands for Royal Air Force. It is the United Kingdom’s aerial armed service and helps defend Britain from the air. It was formed in 1918 and is the oldest independent air force in the world. The RAF employs around 33,000 people.</a:t>
            </a:r>
          </a:p>
          <a:p>
            <a:endParaRPr lang="en-US" dirty="0">
              <a:latin typeface="Roboto" panose="02000000000000000000" pitchFamily="2" charset="0"/>
              <a:ea typeface="Roboto" panose="02000000000000000000" pitchFamily="2" charset="0"/>
            </a:endParaRPr>
          </a:p>
        </p:txBody>
      </p:sp>
      <p:pic>
        <p:nvPicPr>
          <p:cNvPr id="4" name="Picture Placeholder 6" descr="177A3099.jpg">
            <a:extLst>
              <a:ext uri="{FF2B5EF4-FFF2-40B4-BE49-F238E27FC236}">
                <a16:creationId xmlns:a16="http://schemas.microsoft.com/office/drawing/2014/main" id="{CB0366D2-12B9-633D-3BDC-8177C099189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61231" y="1806568"/>
            <a:ext cx="4586095" cy="3747586"/>
          </a:xfrm>
          <a:prstGeom prst="rect">
            <a:avLst/>
          </a:prstGeom>
        </p:spPr>
      </p:pic>
    </p:spTree>
    <p:extLst>
      <p:ext uri="{BB962C8B-B14F-4D97-AF65-F5344CB8AC3E}">
        <p14:creationId xmlns:p14="http://schemas.microsoft.com/office/powerpoint/2010/main" val="1051541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56D8C-E622-BDAE-7E7E-6F822520F739}"/>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8B466D83-E094-F725-608E-3BCB8E2B8FA1}"/>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50510061-3C4D-55C8-8CC1-642E2591BA84}"/>
              </a:ext>
            </a:extLst>
          </p:cNvPr>
          <p:cNvSpPr>
            <a:spLocks noGrp="1"/>
          </p:cNvSpPr>
          <p:nvPr>
            <p:ph type="title"/>
          </p:nvPr>
        </p:nvSpPr>
        <p:spPr/>
        <p:txBody>
          <a:bodyPr/>
          <a:lstStyle/>
          <a:p>
            <a:r>
              <a:rPr lang="en-GB" dirty="0">
                <a:latin typeface="Be Vietnam Pro Medium" pitchFamily="2" charset="77"/>
              </a:rPr>
              <a:t>What do the RAF do?</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87DF2170-0505-A67A-D01C-622E0C7984E0}"/>
              </a:ext>
            </a:extLst>
          </p:cNvPr>
          <p:cNvSpPr txBox="1">
            <a:spLocks/>
          </p:cNvSpPr>
          <p:nvPr/>
        </p:nvSpPr>
        <p:spPr>
          <a:xfrm>
            <a:off x="6543675" y="2055813"/>
            <a:ext cx="4810125"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e Vietnam Pro" pitchFamily="2" charset="0"/>
                <a:cs typeface="Arial"/>
              </a:rPr>
              <a:t>Respond to threats</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e Vietnam Pro" pitchFamily="2" charset="0"/>
                <a:cs typeface="Arial"/>
              </a:rPr>
              <a:t>Prevent conflict</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e Vietnam Pro" pitchFamily="2" charset="0"/>
                <a:cs typeface="Arial"/>
              </a:rPr>
              <a:t>Watch the skies</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e Vietnam Pro" pitchFamily="2" charset="0"/>
                <a:cs typeface="Arial"/>
              </a:rPr>
              <a:t>Deliver aid</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e Vietnam Pro" pitchFamily="2" charset="0"/>
                <a:cs typeface="Arial"/>
              </a:rPr>
              <a:t>Work in partnership</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e Vietnam Pro" pitchFamily="2" charset="0"/>
                <a:cs typeface="Arial"/>
              </a:rPr>
              <a:t>Combat cyber threats</a:t>
            </a:r>
          </a:p>
          <a:p>
            <a:endParaRPr lang="en-US" dirty="0">
              <a:latin typeface="Roboto" panose="02000000000000000000" pitchFamily="2" charset="0"/>
              <a:ea typeface="Roboto" panose="02000000000000000000" pitchFamily="2" charset="0"/>
            </a:endParaRPr>
          </a:p>
        </p:txBody>
      </p:sp>
      <p:pic>
        <p:nvPicPr>
          <p:cNvPr id="6" name="Picture 2" descr="E-3D in level flight showing off its refuelling receptacle in the upper forward fuselage.">
            <a:extLst>
              <a:ext uri="{FF2B5EF4-FFF2-40B4-BE49-F238E27FC236}">
                <a16:creationId xmlns:a16="http://schemas.microsoft.com/office/drawing/2014/main" id="{915E6F43-8D9C-977A-D2F5-7D45C17AD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55" r="6755"/>
          <a:stretch>
            <a:fillRect/>
          </a:stretch>
        </p:blipFill>
        <p:spPr bwMode="auto">
          <a:xfrm>
            <a:off x="1079333" y="1690688"/>
            <a:ext cx="4810124" cy="39306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D9CE6B2-6EC5-8478-5DB8-398590A73A1A}"/>
              </a:ext>
            </a:extLst>
          </p:cNvPr>
          <p:cNvSpPr txBox="1"/>
          <p:nvPr/>
        </p:nvSpPr>
        <p:spPr>
          <a:xfrm>
            <a:off x="838200" y="5621342"/>
            <a:ext cx="5257800" cy="248017"/>
          </a:xfrm>
          <a:prstGeom prst="rect">
            <a:avLst/>
          </a:prstGeom>
          <a:noFill/>
        </p:spPr>
        <p:txBody>
          <a:bodyPr wrap="square">
            <a:spAutoFit/>
          </a:bodyPr>
          <a:lstStyle/>
          <a:p>
            <a:pPr algn="l">
              <a:lnSpc>
                <a:spcPts val="1350"/>
              </a:lnSpc>
              <a:buNone/>
            </a:pPr>
            <a:r>
              <a:rPr lang="en-GB" sz="800" b="0" i="0" dirty="0">
                <a:solidFill>
                  <a:srgbClr val="212124"/>
                </a:solidFill>
                <a:effectLst/>
                <a:latin typeface="Proxima Nova"/>
              </a:rPr>
              <a:t>Crown Copyright, Photographer: SAC Andy Holmes, Image 45151921.jpg from </a:t>
            </a:r>
            <a:r>
              <a:rPr lang="en-GB" sz="800" b="0" i="0" u="none" strike="noStrike" dirty="0">
                <a:solidFill>
                  <a:srgbClr val="006DAC"/>
                </a:solidFill>
                <a:effectLst/>
                <a:latin typeface="Proxima Nova"/>
                <a:hlinkClick r:id="rId5"/>
              </a:rPr>
              <a:t>www.defenceimages.mod.uk</a:t>
            </a:r>
            <a:endParaRPr lang="en-GB" sz="800" b="0" i="0" dirty="0">
              <a:solidFill>
                <a:srgbClr val="212124"/>
              </a:solidFill>
              <a:effectLst/>
              <a:latin typeface="Proxima Nova"/>
            </a:endParaRPr>
          </a:p>
        </p:txBody>
      </p:sp>
    </p:spTree>
    <p:extLst>
      <p:ext uri="{BB962C8B-B14F-4D97-AF65-F5344CB8AC3E}">
        <p14:creationId xmlns:p14="http://schemas.microsoft.com/office/powerpoint/2010/main" val="341091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63432-9196-3738-974F-4858E42F688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C82B964-5CEB-153D-9ABF-11C5A0C13E4D}"/>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478447-D808-A144-FD17-9696343A5494}"/>
              </a:ext>
            </a:extLst>
          </p:cNvPr>
          <p:cNvSpPr>
            <a:spLocks noGrp="1"/>
          </p:cNvSpPr>
          <p:nvPr>
            <p:ph type="ctrTitle"/>
          </p:nvPr>
        </p:nvSpPr>
        <p:spPr/>
        <p:txBody>
          <a:bodyPr/>
          <a:lstStyle/>
          <a:p>
            <a:pPr algn="l"/>
            <a:r>
              <a:rPr lang="en-US" dirty="0">
                <a:solidFill>
                  <a:schemeClr val="bg1"/>
                </a:solidFill>
                <a:latin typeface="Be Vietnam Pro Medium" pitchFamily="2" charset="0"/>
              </a:rPr>
              <a:t>Stand Your Ground!</a:t>
            </a:r>
          </a:p>
        </p:txBody>
      </p:sp>
      <p:sp>
        <p:nvSpPr>
          <p:cNvPr id="3" name="Subtitle 2">
            <a:extLst>
              <a:ext uri="{FF2B5EF4-FFF2-40B4-BE49-F238E27FC236}">
                <a16:creationId xmlns:a16="http://schemas.microsoft.com/office/drawing/2014/main" id="{B6AD5E55-257A-4338-8E0E-1C2CA5F789D1}"/>
              </a:ext>
            </a:extLst>
          </p:cNvPr>
          <p:cNvSpPr>
            <a:spLocks noGrp="1"/>
          </p:cNvSpPr>
          <p:nvPr>
            <p:ph type="subTitle" idx="1"/>
          </p:nvPr>
        </p:nvSpPr>
        <p:spPr/>
        <p:txBody>
          <a:bodyPr/>
          <a:lstStyle/>
          <a:p>
            <a:pPr algn="l"/>
            <a:endParaRPr lang="en-US" dirty="0">
              <a:solidFill>
                <a:schemeClr val="bg1"/>
              </a:solidFill>
              <a:latin typeface="Be Vietnam Pro" pitchFamily="2" charset="77"/>
            </a:endParaRPr>
          </a:p>
        </p:txBody>
      </p:sp>
    </p:spTree>
    <p:extLst>
      <p:ext uri="{BB962C8B-B14F-4D97-AF65-F5344CB8AC3E}">
        <p14:creationId xmlns:p14="http://schemas.microsoft.com/office/powerpoint/2010/main" val="89537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B1AD4-B2F8-0E47-847D-12C1B4945990}"/>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9C0C47F5-4F81-FC81-E309-E9F3858AECB4}"/>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77DB54B5-7781-C35C-F8C0-87615120059A}"/>
              </a:ext>
            </a:extLst>
          </p:cNvPr>
          <p:cNvSpPr>
            <a:spLocks noGrp="1"/>
          </p:cNvSpPr>
          <p:nvPr>
            <p:ph type="title"/>
          </p:nvPr>
        </p:nvSpPr>
        <p:spPr/>
        <p:txBody>
          <a:bodyPr/>
          <a:lstStyle/>
          <a:p>
            <a:r>
              <a:rPr lang="en-GB" dirty="0">
                <a:latin typeface="Be Vietnam Pro Medium" pitchFamily="2" charset="77"/>
              </a:rPr>
              <a:t>Stand your ground!</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60066E4F-C35A-14FF-44EB-DB9ECCABB020}"/>
              </a:ext>
            </a:extLst>
          </p:cNvPr>
          <p:cNvSpPr txBox="1">
            <a:spLocks/>
          </p:cNvSpPr>
          <p:nvPr/>
        </p:nvSpPr>
        <p:spPr>
          <a:xfrm>
            <a:off x="1542047" y="1559140"/>
            <a:ext cx="9107906"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dirty="0">
                <a:solidFill>
                  <a:schemeClr val="tx1"/>
                </a:solidFill>
                <a:latin typeface="Be Vietnam Pro" pitchFamily="2" charset="0"/>
              </a:rPr>
              <a:t>Over the next few slides you will be shown a series of statements about the UK military. Move to the left of the classroom if you are ‘For’ the statement and to the right of the classroom if you are ‘Against’ it. </a:t>
            </a:r>
          </a:p>
          <a:p>
            <a:pPr algn="l"/>
            <a:endParaRPr lang="en-GB" sz="2400" dirty="0">
              <a:solidFill>
                <a:schemeClr val="tx1"/>
              </a:solidFill>
              <a:latin typeface="Be Vietnam Pro" pitchFamily="2" charset="0"/>
            </a:endParaRPr>
          </a:p>
          <a:p>
            <a:pPr algn="l"/>
            <a:r>
              <a:rPr lang="en-GB" sz="2400" dirty="0">
                <a:solidFill>
                  <a:schemeClr val="tx1"/>
                </a:solidFill>
                <a:latin typeface="Be Vietnam Pro" pitchFamily="2" charset="0"/>
              </a:rPr>
              <a:t>Be prepared to justify your point of view if asked!</a:t>
            </a:r>
          </a:p>
          <a:p>
            <a:endParaRPr lang="en-US" dirty="0">
              <a:latin typeface="Roboto" panose="02000000000000000000" pitchFamily="2" charset="0"/>
              <a:ea typeface="Roboto" panose="02000000000000000000" pitchFamily="2" charset="0"/>
            </a:endParaRPr>
          </a:p>
        </p:txBody>
      </p:sp>
      <p:sp>
        <p:nvSpPr>
          <p:cNvPr id="4" name="Arrow: Left 3">
            <a:extLst>
              <a:ext uri="{FF2B5EF4-FFF2-40B4-BE49-F238E27FC236}">
                <a16:creationId xmlns:a16="http://schemas.microsoft.com/office/drawing/2014/main" id="{8D0FE7A2-BD14-75B5-220F-50CB00E78158}"/>
              </a:ext>
            </a:extLst>
          </p:cNvPr>
          <p:cNvSpPr>
            <a:spLocks noChangeAspect="1"/>
          </p:cNvSpPr>
          <p:nvPr/>
        </p:nvSpPr>
        <p:spPr>
          <a:xfrm>
            <a:off x="721895" y="4701342"/>
            <a:ext cx="2104215" cy="1042276"/>
          </a:xfrm>
          <a:prstGeom prst="leftArrow">
            <a:avLst/>
          </a:prstGeom>
          <a:solidFill>
            <a:schemeClr val="accent3">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D83E0152-C458-3357-7D92-4DDF8E7B463B}"/>
              </a:ext>
            </a:extLst>
          </p:cNvPr>
          <p:cNvSpPr>
            <a:spLocks noChangeAspect="1"/>
          </p:cNvSpPr>
          <p:nvPr/>
        </p:nvSpPr>
        <p:spPr>
          <a:xfrm>
            <a:off x="9365890" y="4701342"/>
            <a:ext cx="2104214" cy="10422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72DEEA0-B52B-97A4-6995-210678E28B62}"/>
              </a:ext>
            </a:extLst>
          </p:cNvPr>
          <p:cNvSpPr txBox="1"/>
          <p:nvPr/>
        </p:nvSpPr>
        <p:spPr>
          <a:xfrm>
            <a:off x="1720515" y="5037814"/>
            <a:ext cx="871267" cy="369332"/>
          </a:xfrm>
          <a:prstGeom prst="rect">
            <a:avLst/>
          </a:prstGeom>
          <a:noFill/>
        </p:spPr>
        <p:txBody>
          <a:bodyPr wrap="square" rtlCol="0">
            <a:spAutoFit/>
          </a:bodyPr>
          <a:lstStyle/>
          <a:p>
            <a:r>
              <a:rPr lang="en-GB" b="1" dirty="0">
                <a:latin typeface="Be Vietnam Pro" pitchFamily="2" charset="0"/>
              </a:rPr>
              <a:t>FOR</a:t>
            </a:r>
          </a:p>
        </p:txBody>
      </p:sp>
      <p:sp>
        <p:nvSpPr>
          <p:cNvPr id="11" name="TextBox 10">
            <a:extLst>
              <a:ext uri="{FF2B5EF4-FFF2-40B4-BE49-F238E27FC236}">
                <a16:creationId xmlns:a16="http://schemas.microsoft.com/office/drawing/2014/main" id="{CDB76D70-61B0-10F4-B76D-E491387AF74C}"/>
              </a:ext>
            </a:extLst>
          </p:cNvPr>
          <p:cNvSpPr txBox="1"/>
          <p:nvPr/>
        </p:nvSpPr>
        <p:spPr>
          <a:xfrm>
            <a:off x="9512968" y="5046610"/>
            <a:ext cx="1652337" cy="369332"/>
          </a:xfrm>
          <a:prstGeom prst="rect">
            <a:avLst/>
          </a:prstGeom>
          <a:noFill/>
        </p:spPr>
        <p:txBody>
          <a:bodyPr wrap="square" rtlCol="0">
            <a:spAutoFit/>
          </a:bodyPr>
          <a:lstStyle/>
          <a:p>
            <a:r>
              <a:rPr lang="en-GB" b="1" dirty="0">
                <a:latin typeface="Be Vietnam Pro" pitchFamily="2" charset="0"/>
              </a:rPr>
              <a:t>AGAINST</a:t>
            </a:r>
          </a:p>
        </p:txBody>
      </p:sp>
    </p:spTree>
    <p:extLst>
      <p:ext uri="{BB962C8B-B14F-4D97-AF65-F5344CB8AC3E}">
        <p14:creationId xmlns:p14="http://schemas.microsoft.com/office/powerpoint/2010/main" val="300513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E6E03-1D52-FCA2-4E7B-0EF2AAB86C33}"/>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07C78023-7B27-BEA6-D35C-E740707ABDC7}"/>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A15CE8C3-9931-7365-93FE-D684A001CEAD}"/>
              </a:ext>
            </a:extLst>
          </p:cNvPr>
          <p:cNvSpPr>
            <a:spLocks noGrp="1"/>
          </p:cNvSpPr>
          <p:nvPr>
            <p:ph type="title"/>
          </p:nvPr>
        </p:nvSpPr>
        <p:spPr/>
        <p:txBody>
          <a:bodyPr>
            <a:normAutofit/>
          </a:bodyPr>
          <a:lstStyle/>
          <a:p>
            <a:r>
              <a:rPr lang="en-GB" sz="4000" dirty="0">
                <a:latin typeface="Be Vietnam Pro Medium" pitchFamily="2" charset="77"/>
              </a:rPr>
              <a:t>Stand your ground! – Nuclear Weapons</a:t>
            </a:r>
            <a:endParaRPr lang="en-US" sz="4000" dirty="0">
              <a:latin typeface="Be Vietnam Pro Medium" pitchFamily="2" charset="77"/>
            </a:endParaRPr>
          </a:p>
        </p:txBody>
      </p:sp>
      <p:sp>
        <p:nvSpPr>
          <p:cNvPr id="3" name="Text Placeholder 4">
            <a:extLst>
              <a:ext uri="{FF2B5EF4-FFF2-40B4-BE49-F238E27FC236}">
                <a16:creationId xmlns:a16="http://schemas.microsoft.com/office/drawing/2014/main" id="{A36ABC59-55BB-1B81-1C40-35726A109422}"/>
              </a:ext>
            </a:extLst>
          </p:cNvPr>
          <p:cNvSpPr txBox="1">
            <a:spLocks/>
          </p:cNvSpPr>
          <p:nvPr/>
        </p:nvSpPr>
        <p:spPr>
          <a:xfrm>
            <a:off x="1325478" y="2280403"/>
            <a:ext cx="9541043"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dirty="0">
                <a:solidFill>
                  <a:schemeClr val="tx1"/>
                </a:solidFill>
                <a:latin typeface="Be Vietnam Pro" pitchFamily="2" charset="0"/>
              </a:rPr>
              <a:t>The UK currently has nuclear weapons</a:t>
            </a:r>
          </a:p>
          <a:p>
            <a:pPr algn="l"/>
            <a:endParaRPr lang="en-GB" sz="2400" dirty="0">
              <a:solidFill>
                <a:schemeClr val="tx1"/>
              </a:solidFill>
              <a:latin typeface="Be Vietnam Pro" pitchFamily="2" charset="0"/>
            </a:endParaRPr>
          </a:p>
          <a:p>
            <a:pPr algn="l"/>
            <a:r>
              <a:rPr lang="en-GB" sz="2400" dirty="0">
                <a:solidFill>
                  <a:schemeClr val="tx1"/>
                </a:solidFill>
                <a:latin typeface="Be Vietnam Pro" pitchFamily="2" charset="0"/>
              </a:rPr>
              <a:t>These are seen as a deterrent to stop other nations attacking</a:t>
            </a:r>
          </a:p>
          <a:p>
            <a:pPr algn="l"/>
            <a:endParaRPr lang="en-GB" sz="2400" dirty="0">
              <a:solidFill>
                <a:schemeClr val="tx1"/>
              </a:solidFill>
              <a:latin typeface="Be Vietnam Pro" pitchFamily="2" charset="0"/>
            </a:endParaRPr>
          </a:p>
          <a:p>
            <a:pPr algn="l"/>
            <a:r>
              <a:rPr lang="en-GB" sz="2400" dirty="0">
                <a:solidFill>
                  <a:schemeClr val="tx1"/>
                </a:solidFill>
                <a:latin typeface="Be Vietnam Pro" pitchFamily="2" charset="0"/>
              </a:rPr>
              <a:t>Nuclear weapons are controversial owing to their enormous destructive capabilities. </a:t>
            </a:r>
          </a:p>
          <a:p>
            <a:pPr algn="l"/>
            <a:endParaRPr lang="en-GB" sz="1000" dirty="0">
              <a:solidFill>
                <a:schemeClr val="tx1"/>
              </a:solidFill>
              <a:latin typeface="Be Vietnam Pro" pitchFamily="2" charset="0"/>
            </a:endParaRP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2816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C37D4-90C4-C0F1-A382-1BB5DDBF78BB}"/>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E3542AB5-4D09-CACE-7243-85700D79FB74}"/>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524CC42A-A105-B7F1-7BFC-97BFE2370005}"/>
              </a:ext>
            </a:extLst>
          </p:cNvPr>
          <p:cNvSpPr>
            <a:spLocks noGrp="1"/>
          </p:cNvSpPr>
          <p:nvPr>
            <p:ph type="title"/>
          </p:nvPr>
        </p:nvSpPr>
        <p:spPr/>
        <p:txBody>
          <a:bodyPr/>
          <a:lstStyle/>
          <a:p>
            <a:r>
              <a:rPr lang="en-GB" dirty="0">
                <a:latin typeface="Be Vietnam Pro Medium" pitchFamily="2" charset="77"/>
              </a:rPr>
              <a:t>Stand your ground!</a:t>
            </a:r>
            <a:endParaRPr lang="en-US" dirty="0">
              <a:latin typeface="Be Vietnam Pro Medium" pitchFamily="2" charset="77"/>
            </a:endParaRPr>
          </a:p>
        </p:txBody>
      </p:sp>
      <p:sp>
        <p:nvSpPr>
          <p:cNvPr id="3" name="Text Placeholder 4">
            <a:extLst>
              <a:ext uri="{FF2B5EF4-FFF2-40B4-BE49-F238E27FC236}">
                <a16:creationId xmlns:a16="http://schemas.microsoft.com/office/drawing/2014/main" id="{E2C63D88-17AB-9A3B-14ED-DD930180C9B9}"/>
              </a:ext>
            </a:extLst>
          </p:cNvPr>
          <p:cNvSpPr txBox="1">
            <a:spLocks/>
          </p:cNvSpPr>
          <p:nvPr/>
        </p:nvSpPr>
        <p:spPr>
          <a:xfrm>
            <a:off x="1542047" y="1559140"/>
            <a:ext cx="9107906" cy="32737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chemeClr val="tx1"/>
                </a:solidFill>
                <a:latin typeface="Be Vietnam Pro" pitchFamily="2" charset="0"/>
              </a:rPr>
              <a:t>The UK should have </a:t>
            </a:r>
          </a:p>
          <a:p>
            <a:pPr algn="ctr"/>
            <a:r>
              <a:rPr lang="en-GB" sz="4000" dirty="0">
                <a:solidFill>
                  <a:schemeClr val="tx1"/>
                </a:solidFill>
                <a:latin typeface="Be Vietnam Pro" pitchFamily="2" charset="0"/>
              </a:rPr>
              <a:t>nuclear weapons</a:t>
            </a:r>
          </a:p>
          <a:p>
            <a:endParaRPr lang="en-US" dirty="0">
              <a:latin typeface="Roboto" panose="02000000000000000000" pitchFamily="2" charset="0"/>
              <a:ea typeface="Roboto" panose="02000000000000000000" pitchFamily="2" charset="0"/>
            </a:endParaRPr>
          </a:p>
        </p:txBody>
      </p:sp>
      <p:sp>
        <p:nvSpPr>
          <p:cNvPr id="4" name="Arrow: Left 3">
            <a:extLst>
              <a:ext uri="{FF2B5EF4-FFF2-40B4-BE49-F238E27FC236}">
                <a16:creationId xmlns:a16="http://schemas.microsoft.com/office/drawing/2014/main" id="{10552F6B-E439-A9E8-A76F-5B856EE9DB8D}"/>
              </a:ext>
            </a:extLst>
          </p:cNvPr>
          <p:cNvSpPr>
            <a:spLocks noChangeAspect="1"/>
          </p:cNvSpPr>
          <p:nvPr/>
        </p:nvSpPr>
        <p:spPr>
          <a:xfrm>
            <a:off x="721895" y="4701342"/>
            <a:ext cx="2104215" cy="1042276"/>
          </a:xfrm>
          <a:prstGeom prst="leftArrow">
            <a:avLst/>
          </a:prstGeom>
          <a:solidFill>
            <a:schemeClr val="accent3">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3B12866D-917B-B30F-FB1E-F6923E853944}"/>
              </a:ext>
            </a:extLst>
          </p:cNvPr>
          <p:cNvSpPr>
            <a:spLocks noChangeAspect="1"/>
          </p:cNvSpPr>
          <p:nvPr/>
        </p:nvSpPr>
        <p:spPr>
          <a:xfrm>
            <a:off x="9365890" y="4701342"/>
            <a:ext cx="2104214" cy="10422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F5154BB-7FE9-2028-D3B3-65F736AD284D}"/>
              </a:ext>
            </a:extLst>
          </p:cNvPr>
          <p:cNvSpPr txBox="1"/>
          <p:nvPr/>
        </p:nvSpPr>
        <p:spPr>
          <a:xfrm>
            <a:off x="1720515" y="5037814"/>
            <a:ext cx="871267" cy="369332"/>
          </a:xfrm>
          <a:prstGeom prst="rect">
            <a:avLst/>
          </a:prstGeom>
          <a:noFill/>
        </p:spPr>
        <p:txBody>
          <a:bodyPr wrap="square" rtlCol="0">
            <a:spAutoFit/>
          </a:bodyPr>
          <a:lstStyle/>
          <a:p>
            <a:r>
              <a:rPr lang="en-GB" b="1" dirty="0">
                <a:latin typeface="Be Vietnam Pro" pitchFamily="2" charset="0"/>
              </a:rPr>
              <a:t>FOR</a:t>
            </a:r>
          </a:p>
        </p:txBody>
      </p:sp>
      <p:sp>
        <p:nvSpPr>
          <p:cNvPr id="11" name="TextBox 10">
            <a:extLst>
              <a:ext uri="{FF2B5EF4-FFF2-40B4-BE49-F238E27FC236}">
                <a16:creationId xmlns:a16="http://schemas.microsoft.com/office/drawing/2014/main" id="{B3F6E215-96E2-2185-06E3-10D63342C4E1}"/>
              </a:ext>
            </a:extLst>
          </p:cNvPr>
          <p:cNvSpPr txBox="1"/>
          <p:nvPr/>
        </p:nvSpPr>
        <p:spPr>
          <a:xfrm>
            <a:off x="9512968" y="5046610"/>
            <a:ext cx="1652337" cy="369332"/>
          </a:xfrm>
          <a:prstGeom prst="rect">
            <a:avLst/>
          </a:prstGeom>
          <a:noFill/>
        </p:spPr>
        <p:txBody>
          <a:bodyPr wrap="square" rtlCol="0">
            <a:spAutoFit/>
          </a:bodyPr>
          <a:lstStyle/>
          <a:p>
            <a:r>
              <a:rPr lang="en-GB" b="1" dirty="0">
                <a:latin typeface="Be Vietnam Pro" pitchFamily="2" charset="0"/>
              </a:rPr>
              <a:t>AGAINST</a:t>
            </a:r>
          </a:p>
        </p:txBody>
      </p:sp>
    </p:spTree>
    <p:extLst>
      <p:ext uri="{BB962C8B-B14F-4D97-AF65-F5344CB8AC3E}">
        <p14:creationId xmlns:p14="http://schemas.microsoft.com/office/powerpoint/2010/main" val="756267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152</TotalTime>
  <Words>2098</Words>
  <Application>Microsoft Office PowerPoint</Application>
  <PresentationFormat>Widescreen</PresentationFormat>
  <Paragraphs>272</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Aptos</vt:lpstr>
      <vt:lpstr>Aptos Display</vt:lpstr>
      <vt:lpstr>Arial</vt:lpstr>
      <vt:lpstr>Be Vietnam Pro</vt:lpstr>
      <vt:lpstr>Be Vietnam Pro Medium</vt:lpstr>
      <vt:lpstr>Proxima Nova</vt:lpstr>
      <vt:lpstr>Roboto</vt:lpstr>
      <vt:lpstr>Office Theme</vt:lpstr>
      <vt:lpstr>RAF: First to the Future</vt:lpstr>
      <vt:lpstr>Information for Teachers</vt:lpstr>
      <vt:lpstr>RAF: First to the Future</vt:lpstr>
      <vt:lpstr>What is the RAF?</vt:lpstr>
      <vt:lpstr>What do the RAF do?</vt:lpstr>
      <vt:lpstr>Stand Your Ground!</vt:lpstr>
      <vt:lpstr>Stand your ground!</vt:lpstr>
      <vt:lpstr>Stand your ground! – Nuclear Weapons</vt:lpstr>
      <vt:lpstr>Stand your ground!</vt:lpstr>
      <vt:lpstr>Stand your ground! – National Service</vt:lpstr>
      <vt:lpstr>Stand your ground!</vt:lpstr>
      <vt:lpstr>Stand your ground! – Frontline Women</vt:lpstr>
      <vt:lpstr>Stand your ground!</vt:lpstr>
      <vt:lpstr>Stand your ground! – Military Age</vt:lpstr>
      <vt:lpstr>Stand your ground!</vt:lpstr>
      <vt:lpstr>Stand your ground! – Digital Technology</vt:lpstr>
      <vt:lpstr>Stand your ground!</vt:lpstr>
      <vt:lpstr>Designed To Win</vt:lpstr>
      <vt:lpstr>F-35 Lightning II</vt:lpstr>
      <vt:lpstr>F-35 Lightning II</vt:lpstr>
      <vt:lpstr>Development of F-35</vt:lpstr>
      <vt:lpstr>Designed to Win: Part 1</vt:lpstr>
      <vt:lpstr>PowerPoint Presentation</vt:lpstr>
      <vt:lpstr>Designed to Win: Part 2</vt:lpstr>
      <vt:lpstr>Persuade Me</vt:lpstr>
      <vt:lpstr>Precision Strike</vt:lpstr>
      <vt:lpstr>Persuade Me</vt:lpstr>
      <vt:lpstr>Persuade Me - Profile</vt:lpstr>
      <vt:lpstr>Persuade Me</vt:lpstr>
      <vt:lpstr>Full Circle</vt:lpstr>
      <vt:lpstr>Full Circle</vt:lpstr>
      <vt:lpstr>Full Circle</vt:lpstr>
      <vt:lpstr>Full Circle – extension statement</vt:lpstr>
      <vt:lpstr>At the RAF Museum</vt:lpstr>
      <vt:lpstr>PowerPoint Presentation</vt:lpstr>
      <vt:lpstr>RAF: First to the Future</vt:lpstr>
      <vt:lpstr>Designed to Win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 Cameron</dc:creator>
  <cp:lastModifiedBy>Michael Odd</cp:lastModifiedBy>
  <cp:revision>11</cp:revision>
  <dcterms:created xsi:type="dcterms:W3CDTF">2025-10-01T13:52:46Z</dcterms:created>
  <dcterms:modified xsi:type="dcterms:W3CDTF">2026-05-21T10:21:09Z</dcterms:modified>
</cp:coreProperties>
</file>